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25"/>
  </p:notesMasterIdLst>
  <p:sldIdLst>
    <p:sldId id="256" r:id="rId2"/>
    <p:sldId id="269" r:id="rId3"/>
    <p:sldId id="268" r:id="rId4"/>
    <p:sldId id="267" r:id="rId5"/>
    <p:sldId id="264" r:id="rId6"/>
    <p:sldId id="265" r:id="rId7"/>
    <p:sldId id="266" r:id="rId8"/>
    <p:sldId id="263" r:id="rId9"/>
    <p:sldId id="260" r:id="rId10"/>
    <p:sldId id="257" r:id="rId11"/>
    <p:sldId id="258" r:id="rId12"/>
    <p:sldId id="259" r:id="rId13"/>
    <p:sldId id="261" r:id="rId14"/>
    <p:sldId id="271" r:id="rId15"/>
    <p:sldId id="272" r:id="rId16"/>
    <p:sldId id="270" r:id="rId17"/>
    <p:sldId id="273" r:id="rId18"/>
    <p:sldId id="279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B0BF4-4A21-FD47-8F46-B670ECAB1585}" type="datetimeFigureOut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391E7-34C9-4A4D-8023-BA8D96FC3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05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新規性はあるが、説得力を持たせるためには、業界などの分析必要だよね！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391E7-34C9-4A4D-8023-BA8D96FC37A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15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984A-1F31-5D44-A16D-AB8F9F0F7173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03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9B10A-AF3F-EE4C-9B47-648AEFB9A8F0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05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459F-51DA-3B4D-8F70-6DD75FA05399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41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FC19-09E5-8B46-8519-45FD60AF8256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24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AF04-BAB8-8240-9229-EB4C9A2BDDC1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872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33DE-D5D7-DF49-92D4-0F7DD3041A4D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92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34649-D94A-8A4E-A30D-2D913FD07693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792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DB81-0F69-EC45-A3E7-B97D18FD2955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72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8D4F-D3E0-F846-8A0F-81A70628AF50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80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F411-80FD-2B42-A0E8-A965D7615635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40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E34649-D94A-8A4E-A30D-2D913FD07693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1492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5E34649-D94A-8A4E-A30D-2D913FD07693}" type="datetime1">
              <a:rPr kumimoji="1" lang="ja-JP" altLang="en-US" smtClean="0"/>
              <a:t>2023/5/3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ADF3C7B-811F-2942-A5FF-273832556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34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1.sv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13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172076-DBE6-CEF4-A2ED-CB1B27D64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組織構造がハラスメントに与える影響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F681F8-2B09-074B-FAAB-CB5775D77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645920"/>
          </a:xfrm>
        </p:spPr>
        <p:txBody>
          <a:bodyPr>
            <a:normAutofit lnSpcReduction="10000"/>
          </a:bodyPr>
          <a:lstStyle/>
          <a:p>
            <a:r>
              <a:rPr kumimoji="1" lang="ja-JP" altLang="en-US"/>
              <a:t>三橋ゼミ</a:t>
            </a:r>
            <a:r>
              <a:rPr kumimoji="1" lang="en-US" altLang="ja-JP" dirty="0"/>
              <a:t>4</a:t>
            </a:r>
            <a:r>
              <a:rPr kumimoji="1" lang="ja-JP" altLang="en-US"/>
              <a:t>期生</a:t>
            </a:r>
            <a:endParaRPr kumimoji="1" lang="en-US" altLang="ja-JP" dirty="0"/>
          </a:p>
          <a:p>
            <a:r>
              <a:rPr kumimoji="1" lang="ja-JP" altLang="en-US"/>
              <a:t>高橋佳大</a:t>
            </a:r>
            <a:endParaRPr kumimoji="1" lang="en-US" altLang="ja-JP" dirty="0"/>
          </a:p>
          <a:p>
            <a:r>
              <a:rPr kumimoji="1" lang="ja-JP" altLang="en-US"/>
              <a:t>富塚友一朗</a:t>
            </a:r>
            <a:endParaRPr kumimoji="1" lang="en-US" altLang="ja-JP" dirty="0"/>
          </a:p>
          <a:p>
            <a:r>
              <a:rPr lang="ja-JP" altLang="en-US"/>
              <a:t>西川知孝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B387B6-37ED-A8C1-7AC0-EBAD9E4C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66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ハラスメントの件数や有無</a:t>
            </a:r>
          </a:p>
        </p:txBody>
      </p:sp>
      <p:pic>
        <p:nvPicPr>
          <p:cNvPr id="7" name="コンテンツ プレースホルダー 6" descr="棒グラフ 枠線">
            <a:extLst>
              <a:ext uri="{FF2B5EF4-FFF2-40B4-BE49-F238E27FC236}">
                <a16:creationId xmlns:a16="http://schemas.microsoft.com/office/drawing/2014/main" id="{15212CA1-BDA7-248C-666E-DCA557A26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5121" y="2266090"/>
            <a:ext cx="2178208" cy="217820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従属変数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156F71-C067-64A4-4607-88654AD5E586}"/>
              </a:ext>
            </a:extLst>
          </p:cNvPr>
          <p:cNvSpPr txBox="1"/>
          <p:nvPr/>
        </p:nvSpPr>
        <p:spPr>
          <a:xfrm>
            <a:off x="5454552" y="2266090"/>
            <a:ext cx="35509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件数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身体的暴行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r>
              <a:rPr kumimoji="1" lang="ja-JP" altLang="en-US" sz="2000"/>
              <a:t>頻度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セクシャル・ハラスメント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言葉の暴力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いじめ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DF945B-8A9F-C23A-37BA-A63B8B973DB3}"/>
              </a:ext>
            </a:extLst>
          </p:cNvPr>
          <p:cNvSpPr txBox="1"/>
          <p:nvPr/>
        </p:nvSpPr>
        <p:spPr>
          <a:xfrm>
            <a:off x="3267331" y="4943363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6B561C4-96E9-3BDB-B8B1-F8128975AC0C}"/>
              </a:ext>
            </a:extLst>
          </p:cNvPr>
          <p:cNvSpPr txBox="1"/>
          <p:nvPr/>
        </p:nvSpPr>
        <p:spPr>
          <a:xfrm>
            <a:off x="3845416" y="4389365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/>
              <a:t>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35509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有無（ダミー変数）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セクシャル・ハラスメント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年齢差別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/>
              <a:t>障がい者差別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54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組織の階層構造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独立変数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156F71-C067-64A4-4607-88654AD5E586}"/>
              </a:ext>
            </a:extLst>
          </p:cNvPr>
          <p:cNvSpPr txBox="1"/>
          <p:nvPr/>
        </p:nvSpPr>
        <p:spPr>
          <a:xfrm>
            <a:off x="6438981" y="3411300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組織階層の数</a:t>
            </a:r>
          </a:p>
        </p:txBody>
      </p:sp>
      <p:pic>
        <p:nvPicPr>
          <p:cNvPr id="11" name="グラフィックス 10" descr="オフィス ワーカー (男性) 枠線">
            <a:extLst>
              <a:ext uri="{FF2B5EF4-FFF2-40B4-BE49-F238E27FC236}">
                <a16:creationId xmlns:a16="http://schemas.microsoft.com/office/drawing/2014/main" id="{03D1C274-B787-5DA3-1BE7-29A0CEB9E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9059" y="2194352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オフィス ワーカー (男性) 枠線">
            <a:extLst>
              <a:ext uri="{FF2B5EF4-FFF2-40B4-BE49-F238E27FC236}">
                <a16:creationId xmlns:a16="http://schemas.microsoft.com/office/drawing/2014/main" id="{4BF7A28C-14C8-A138-F6D8-2EC306721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6394" y="5356979"/>
            <a:ext cx="582706" cy="582706"/>
          </a:xfrm>
          <a:prstGeom prst="rect">
            <a:avLst/>
          </a:prstGeom>
        </p:spPr>
      </p:pic>
      <p:pic>
        <p:nvPicPr>
          <p:cNvPr id="18" name="グラフィックス 17" descr="オフィス ワーカー (男性) 枠線">
            <a:extLst>
              <a:ext uri="{FF2B5EF4-FFF2-40B4-BE49-F238E27FC236}">
                <a16:creationId xmlns:a16="http://schemas.microsoft.com/office/drawing/2014/main" id="{C05EC05F-6593-352C-32E5-62998BEE8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315" y="5368122"/>
            <a:ext cx="582706" cy="582706"/>
          </a:xfrm>
          <a:prstGeom prst="rect">
            <a:avLst/>
          </a:prstGeom>
        </p:spPr>
      </p:pic>
      <p:pic>
        <p:nvPicPr>
          <p:cNvPr id="19" name="グラフィックス 18" descr="オフィス ワーカー (男性) 枠線">
            <a:extLst>
              <a:ext uri="{FF2B5EF4-FFF2-40B4-BE49-F238E27FC236}">
                <a16:creationId xmlns:a16="http://schemas.microsoft.com/office/drawing/2014/main" id="{96454EF3-64C4-40DA-53C9-A059A393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947" y="5368122"/>
            <a:ext cx="582706" cy="582706"/>
          </a:xfrm>
          <a:prstGeom prst="rect">
            <a:avLst/>
          </a:prstGeom>
        </p:spPr>
      </p:pic>
      <p:pic>
        <p:nvPicPr>
          <p:cNvPr id="20" name="グラフィックス 19" descr="オフィス ワーカー (男性) 枠線">
            <a:extLst>
              <a:ext uri="{FF2B5EF4-FFF2-40B4-BE49-F238E27FC236}">
                <a16:creationId xmlns:a16="http://schemas.microsoft.com/office/drawing/2014/main" id="{138ED8F6-CA4B-D6DA-B4DB-284B4AE2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2710" y="5356979"/>
            <a:ext cx="582706" cy="582706"/>
          </a:xfrm>
          <a:prstGeom prst="rect">
            <a:avLst/>
          </a:prstGeom>
        </p:spPr>
      </p:pic>
      <p:pic>
        <p:nvPicPr>
          <p:cNvPr id="21" name="グラフィックス 20" descr="オフィス ワーカー (男性) 枠線">
            <a:extLst>
              <a:ext uri="{FF2B5EF4-FFF2-40B4-BE49-F238E27FC236}">
                <a16:creationId xmlns:a16="http://schemas.microsoft.com/office/drawing/2014/main" id="{0F6CED42-3816-02BF-1480-65D572D7F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03" y="4467863"/>
            <a:ext cx="743435" cy="743435"/>
          </a:xfrm>
          <a:prstGeom prst="rect">
            <a:avLst/>
          </a:prstGeom>
        </p:spPr>
      </p:pic>
      <p:pic>
        <p:nvPicPr>
          <p:cNvPr id="22" name="グラフィックス 21" descr="オフィス ワーカー (男性) 枠線">
            <a:extLst>
              <a:ext uri="{FF2B5EF4-FFF2-40B4-BE49-F238E27FC236}">
                <a16:creationId xmlns:a16="http://schemas.microsoft.com/office/drawing/2014/main" id="{FDC69F8A-A5E0-2271-4194-D58DDFAF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288" y="4467863"/>
            <a:ext cx="743435" cy="743435"/>
          </a:xfrm>
          <a:prstGeom prst="rect">
            <a:avLst/>
          </a:prstGeom>
        </p:spPr>
      </p:pic>
      <p:pic>
        <p:nvPicPr>
          <p:cNvPr id="23" name="グラフィックス 22" descr="オフィス ワーカー (男性) 枠線">
            <a:extLst>
              <a:ext uri="{FF2B5EF4-FFF2-40B4-BE49-F238E27FC236}">
                <a16:creationId xmlns:a16="http://schemas.microsoft.com/office/drawing/2014/main" id="{468D12CC-9659-F073-248D-3906D6E35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288" y="4467864"/>
            <a:ext cx="743434" cy="743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8EC95F-1DDD-6100-50FE-66223E936BA1}"/>
              </a:ext>
            </a:extLst>
          </p:cNvPr>
          <p:cNvSpPr txBox="1"/>
          <p:nvPr/>
        </p:nvSpPr>
        <p:spPr>
          <a:xfrm rot="5400000">
            <a:off x="2791234" y="3996075"/>
            <a:ext cx="224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……………..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6482ED-E126-E0C2-1C3E-BFE8FFCFB71B}"/>
              </a:ext>
            </a:extLst>
          </p:cNvPr>
          <p:cNvSpPr txBox="1"/>
          <p:nvPr/>
        </p:nvSpPr>
        <p:spPr>
          <a:xfrm>
            <a:off x="3982375" y="3522939"/>
            <a:ext cx="133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10229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ハラスメントの件数や有無に影響を与える変数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コントロール変数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156F71-C067-64A4-4607-88654AD5E586}"/>
              </a:ext>
            </a:extLst>
          </p:cNvPr>
          <p:cNvSpPr txBox="1"/>
          <p:nvPr/>
        </p:nvSpPr>
        <p:spPr>
          <a:xfrm>
            <a:off x="1761233" y="2342119"/>
            <a:ext cx="416652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営利・非営利企業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企業の形態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従業員数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女性社員の割合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雇用保障（職業の安定性）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F24D37-9225-D9A4-7508-8C4DBF2E3DDF}"/>
              </a:ext>
            </a:extLst>
          </p:cNvPr>
          <p:cNvSpPr txBox="1"/>
          <p:nvPr/>
        </p:nvSpPr>
        <p:spPr>
          <a:xfrm>
            <a:off x="6264242" y="2342119"/>
            <a:ext cx="4166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ハラスメント対策</a:t>
            </a:r>
            <a:endParaRPr kumimoji="1" lang="en-US" altLang="ja-JP" sz="2400" dirty="0"/>
          </a:p>
          <a:p>
            <a:pPr marL="668338" indent="-395288">
              <a:buFont typeface="Wingdings" pitchFamily="2" charset="2"/>
              <a:buChar char="ü"/>
            </a:pPr>
            <a:r>
              <a:rPr kumimoji="1" lang="ja-JP" altLang="en-US" sz="2000"/>
              <a:t>問題を解決する手続きの有無</a:t>
            </a:r>
            <a:endParaRPr kumimoji="1" lang="en-US" altLang="ja-JP" sz="2000" dirty="0"/>
          </a:p>
          <a:p>
            <a:pPr marL="668338" indent="-395288">
              <a:buFont typeface="Wingdings" pitchFamily="2" charset="2"/>
              <a:buChar char="ü"/>
            </a:pPr>
            <a:r>
              <a:rPr kumimoji="1" lang="ja-JP" altLang="en-US" sz="2000"/>
              <a:t>セクハラを報告できる手続きの有無</a:t>
            </a:r>
            <a:endParaRPr kumimoji="1" lang="en-US" altLang="ja-JP" sz="2000" dirty="0"/>
          </a:p>
          <a:p>
            <a:pPr marL="668338" indent="-395288">
              <a:buFont typeface="Wingdings" pitchFamily="2" charset="2"/>
              <a:buChar char="ü"/>
            </a:pPr>
            <a:r>
              <a:rPr kumimoji="1" lang="ja-JP" altLang="en-US" sz="2000"/>
              <a:t>ハラスメントをする可能性が低い人の採用</a:t>
            </a:r>
            <a:endParaRPr kumimoji="1" lang="en-US" altLang="ja-JP" sz="2000" dirty="0"/>
          </a:p>
          <a:p>
            <a:pPr marL="668338" indent="-395288">
              <a:buFont typeface="Wingdings" pitchFamily="2" charset="2"/>
              <a:buChar char="ü"/>
            </a:pPr>
            <a:r>
              <a:rPr kumimoji="1" lang="ja-JP" altLang="en-US" sz="2000"/>
              <a:t>従業員の安全の責任を負う機関の有無</a:t>
            </a:r>
            <a:endParaRPr kumimoji="1" lang="en-US" altLang="ja-JP" sz="2000" dirty="0"/>
          </a:p>
          <a:p>
            <a:pPr marL="668338" indent="-395288">
              <a:buFont typeface="Wingdings" pitchFamily="2" charset="2"/>
              <a:buChar char="ü"/>
            </a:pPr>
            <a:r>
              <a:rPr kumimoji="1" lang="ja-JP" altLang="en-US" sz="2000"/>
              <a:t>差別解消を担う機関の有無</a:t>
            </a:r>
            <a:endParaRPr kumimoji="1" lang="en-US" altLang="ja-JP" sz="2000" dirty="0"/>
          </a:p>
          <a:p>
            <a:pPr marL="668338" indent="-395288">
              <a:buFont typeface="Wingdings" pitchFamily="2" charset="2"/>
              <a:buChar char="ü"/>
            </a:pP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4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6400F43-930A-BD96-5CDA-C379DA620039}"/>
              </a:ext>
            </a:extLst>
          </p:cNvPr>
          <p:cNvCxnSpPr>
            <a:cxnSpLocks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5A3B04-2F81-8259-B70F-E2F61399390D}"/>
              </a:ext>
            </a:extLst>
          </p:cNvPr>
          <p:cNvSpPr txBox="1"/>
          <p:nvPr/>
        </p:nvSpPr>
        <p:spPr>
          <a:xfrm>
            <a:off x="568036" y="6472845"/>
            <a:ext cx="10117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0" indent="-1206500"/>
            <a:r>
              <a:rPr kumimoji="1" lang="ja-JP" altLang="en-US" sz="1050"/>
              <a:t>出所：三崎秀央・上野山達哉「組織的公正に影響を与える要因に関する国際比較：日中企業の比較」商学論集　第</a:t>
            </a:r>
            <a:r>
              <a:rPr kumimoji="1" lang="en-US" altLang="ja-JP" sz="1050" dirty="0"/>
              <a:t>77</a:t>
            </a:r>
            <a:r>
              <a:rPr kumimoji="1" lang="ja-JP" altLang="en-US" sz="1050"/>
              <a:t>巻第</a:t>
            </a:r>
            <a:r>
              <a:rPr kumimoji="1" lang="en-US" altLang="ja-JP" sz="1050" dirty="0"/>
              <a:t>2</a:t>
            </a:r>
            <a:r>
              <a:rPr kumimoji="1" lang="ja-JP" altLang="en-US" sz="1050"/>
              <a:t>号</a:t>
            </a:r>
            <a:r>
              <a:rPr kumimoji="1" lang="en-US" altLang="ja-JP" sz="1050" dirty="0"/>
              <a:t>, 2009</a:t>
            </a:r>
            <a:r>
              <a:rPr kumimoji="1" lang="ja-JP" altLang="en-US" sz="1050"/>
              <a:t>年</a:t>
            </a:r>
            <a:r>
              <a:rPr kumimoji="1" lang="en-US" altLang="ja-JP" sz="1050" dirty="0"/>
              <a:t>3</a:t>
            </a:r>
            <a:r>
              <a:rPr kumimoji="1" lang="ja-JP" altLang="en-US" sz="1050"/>
              <a:t>月</a:t>
            </a:r>
            <a:r>
              <a:rPr kumimoji="1" lang="en-US" altLang="ja-JP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41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最小二乗法を使用して、回帰分析をした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検証方法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156F71-C067-64A4-4607-88654AD5E586}"/>
              </a:ext>
            </a:extLst>
          </p:cNvPr>
          <p:cNvSpPr txBox="1"/>
          <p:nvPr/>
        </p:nvSpPr>
        <p:spPr>
          <a:xfrm>
            <a:off x="1154242" y="19949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142650" y="5040259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D57F8A-18A8-7E5B-FED6-734260114368}"/>
              </a:ext>
            </a:extLst>
          </p:cNvPr>
          <p:cNvSpPr txBox="1"/>
          <p:nvPr/>
        </p:nvSpPr>
        <p:spPr>
          <a:xfrm>
            <a:off x="1154242" y="442672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E2DD3A0-A4FB-48CA-8030-5006F6DA4771}"/>
              </a:ext>
            </a:extLst>
          </p:cNvPr>
          <p:cNvGrpSpPr/>
          <p:nvPr/>
        </p:nvGrpSpPr>
        <p:grpSpPr>
          <a:xfrm>
            <a:off x="1558794" y="2456635"/>
            <a:ext cx="8752993" cy="1953604"/>
            <a:chOff x="1558794" y="2456635"/>
            <a:chExt cx="8752993" cy="195360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772D56-DA40-BA68-E041-0D8117A8DF33}"/>
                </a:ext>
              </a:extLst>
            </p:cNvPr>
            <p:cNvGrpSpPr/>
            <p:nvPr/>
          </p:nvGrpSpPr>
          <p:grpSpPr>
            <a:xfrm>
              <a:off x="6142255" y="2456635"/>
              <a:ext cx="4169532" cy="1953604"/>
              <a:chOff x="6946866" y="4007242"/>
              <a:chExt cx="4169532" cy="1953604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7EFCB134-9DF3-C65F-CE3A-63FB03E054FD}"/>
                  </a:ext>
                </a:extLst>
              </p:cNvPr>
              <p:cNvGrpSpPr/>
              <p:nvPr/>
            </p:nvGrpSpPr>
            <p:grpSpPr>
              <a:xfrm>
                <a:off x="6946866" y="4007242"/>
                <a:ext cx="4169532" cy="1953604"/>
                <a:chOff x="6946866" y="4007242"/>
                <a:chExt cx="4169532" cy="1953604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3C62949A-9F5F-28B8-C7B0-E200BD1F6F90}"/>
                    </a:ext>
                  </a:extLst>
                </p:cNvPr>
                <p:cNvSpPr/>
                <p:nvPr/>
              </p:nvSpPr>
              <p:spPr>
                <a:xfrm>
                  <a:off x="6946866" y="4007242"/>
                  <a:ext cx="4169532" cy="181871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A97C796-759C-CDE7-CD07-F0F5E2D12931}"/>
                    </a:ext>
                  </a:extLst>
                </p:cNvPr>
                <p:cNvSpPr txBox="1"/>
                <p:nvPr/>
              </p:nvSpPr>
              <p:spPr>
                <a:xfrm>
                  <a:off x="6946866" y="4114187"/>
                  <a:ext cx="2053150" cy="1846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kumimoji="1" lang="en-US" altLang="ja-JP" sz="20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営利・非営利企業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企業の形態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従業員数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女性社員の割合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雇用保障</a:t>
                  </a:r>
                  <a:endParaRPr kumimoji="1" lang="en-US" altLang="ja-JP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kumimoji="1" lang="ja-JP" altLang="en-US" sz="2400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E04BB9AB-61CF-A152-A74F-EAC0056214D6}"/>
                    </a:ext>
                  </a:extLst>
                </p:cNvPr>
                <p:cNvSpPr txBox="1"/>
                <p:nvPr/>
              </p:nvSpPr>
              <p:spPr>
                <a:xfrm>
                  <a:off x="8992549" y="4097281"/>
                  <a:ext cx="2053150" cy="1846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kumimoji="1" lang="en-US" altLang="ja-JP" sz="20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ハラスメント対策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問題解決の手続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採用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責任を負う機関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差別解消促す機関</a:t>
                  </a:r>
                  <a:endParaRPr kumimoji="1" lang="en-US" altLang="ja-JP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kumimoji="1" lang="ja-JP" altLang="en-US" sz="2400"/>
                </a:p>
              </p:txBody>
            </p:sp>
          </p:grp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0644BD3-B1E7-283B-940E-20DBC8DC36A6}"/>
                  </a:ext>
                </a:extLst>
              </p:cNvPr>
              <p:cNvSpPr txBox="1"/>
              <p:nvPr/>
            </p:nvSpPr>
            <p:spPr>
              <a:xfrm>
                <a:off x="6946866" y="4055651"/>
                <a:ext cx="2267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コントロール変数</a:t>
                </a: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FF050F61-A0A5-F1C7-D985-AA6534E6ACC3}"/>
                </a:ext>
              </a:extLst>
            </p:cNvPr>
            <p:cNvGrpSpPr/>
            <p:nvPr/>
          </p:nvGrpSpPr>
          <p:grpSpPr>
            <a:xfrm>
              <a:off x="3854825" y="2456635"/>
              <a:ext cx="1828800" cy="1818713"/>
              <a:chOff x="4701456" y="4007241"/>
              <a:chExt cx="1828800" cy="1818713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1C75E7-493F-C130-2670-BA93DA8194FA}"/>
                  </a:ext>
                </a:extLst>
              </p:cNvPr>
              <p:cNvSpPr/>
              <p:nvPr/>
            </p:nvSpPr>
            <p:spPr>
              <a:xfrm>
                <a:off x="4701456" y="4007241"/>
                <a:ext cx="1828800" cy="18187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組織階層の数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A50A7D0-4569-60E5-46F8-E72C279C119E}"/>
                  </a:ext>
                </a:extLst>
              </p:cNvPr>
              <p:cNvSpPr txBox="1"/>
              <p:nvPr/>
            </p:nvSpPr>
            <p:spPr>
              <a:xfrm>
                <a:off x="4741834" y="4087440"/>
                <a:ext cx="1274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独立変数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37FFB04A-4438-C660-EA3E-A1F4090A4339}"/>
                </a:ext>
              </a:extLst>
            </p:cNvPr>
            <p:cNvGrpSpPr/>
            <p:nvPr/>
          </p:nvGrpSpPr>
          <p:grpSpPr>
            <a:xfrm>
              <a:off x="1558794" y="2459430"/>
              <a:ext cx="1828800" cy="1818713"/>
              <a:chOff x="4701456" y="4007241"/>
              <a:chExt cx="1828800" cy="1818713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616261DA-5954-B81A-8D34-2480505C2584}"/>
                  </a:ext>
                </a:extLst>
              </p:cNvPr>
              <p:cNvSpPr/>
              <p:nvPr/>
            </p:nvSpPr>
            <p:spPr>
              <a:xfrm>
                <a:off x="4701456" y="4007241"/>
                <a:ext cx="1828800" cy="18187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身体的暴行</a:t>
                </a: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176F9AF-CEC2-9131-4352-88415B507914}"/>
                  </a:ext>
                </a:extLst>
              </p:cNvPr>
              <p:cNvSpPr txBox="1"/>
              <p:nvPr/>
            </p:nvSpPr>
            <p:spPr>
              <a:xfrm>
                <a:off x="4741834" y="4087440"/>
                <a:ext cx="1274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従属変数</a:t>
                </a:r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DEC3166-B2A4-9311-7579-D075B838B954}"/>
                </a:ext>
              </a:extLst>
            </p:cNvPr>
            <p:cNvSpPr txBox="1"/>
            <p:nvPr/>
          </p:nvSpPr>
          <p:spPr>
            <a:xfrm>
              <a:off x="3429978" y="3104381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=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BF882F18-8CEA-BBB3-52E3-BE4D44C65DC1}"/>
                </a:ext>
              </a:extLst>
            </p:cNvPr>
            <p:cNvSpPr txBox="1"/>
            <p:nvPr/>
          </p:nvSpPr>
          <p:spPr>
            <a:xfrm>
              <a:off x="5731108" y="313005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+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8EAAB1E3-461F-7FBF-15A0-64E1210D4B08}"/>
              </a:ext>
            </a:extLst>
          </p:cNvPr>
          <p:cNvGrpSpPr/>
          <p:nvPr/>
        </p:nvGrpSpPr>
        <p:grpSpPr>
          <a:xfrm>
            <a:off x="1558794" y="4900534"/>
            <a:ext cx="8752993" cy="2152142"/>
            <a:chOff x="1558794" y="2456635"/>
            <a:chExt cx="8752993" cy="215214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33AC82C-7658-DC57-982A-E341BA510170}"/>
                </a:ext>
              </a:extLst>
            </p:cNvPr>
            <p:cNvGrpSpPr/>
            <p:nvPr/>
          </p:nvGrpSpPr>
          <p:grpSpPr>
            <a:xfrm>
              <a:off x="6142255" y="2456635"/>
              <a:ext cx="4169532" cy="2152142"/>
              <a:chOff x="6946866" y="4007242"/>
              <a:chExt cx="4169532" cy="2152142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F116EC7-CD4F-37A9-1D40-7FB3797E8CAF}"/>
                  </a:ext>
                </a:extLst>
              </p:cNvPr>
              <p:cNvGrpSpPr/>
              <p:nvPr/>
            </p:nvGrpSpPr>
            <p:grpSpPr>
              <a:xfrm>
                <a:off x="6946866" y="4007242"/>
                <a:ext cx="4169532" cy="2152142"/>
                <a:chOff x="6946866" y="4007242"/>
                <a:chExt cx="4169532" cy="2152142"/>
              </a:xfrm>
            </p:grpSpPr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BC82C8D0-2381-7857-305D-CBEFC2F45DF3}"/>
                    </a:ext>
                  </a:extLst>
                </p:cNvPr>
                <p:cNvSpPr/>
                <p:nvPr/>
              </p:nvSpPr>
              <p:spPr>
                <a:xfrm>
                  <a:off x="6946866" y="4007242"/>
                  <a:ext cx="4169532" cy="181871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0F42C4D6-F4F1-8144-22FD-1D26B2CEF60D}"/>
                    </a:ext>
                  </a:extLst>
                </p:cNvPr>
                <p:cNvSpPr txBox="1"/>
                <p:nvPr/>
              </p:nvSpPr>
              <p:spPr>
                <a:xfrm>
                  <a:off x="6946866" y="4114187"/>
                  <a:ext cx="2053150" cy="1846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kumimoji="1" lang="en-US" altLang="ja-JP" sz="20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営利・非営利企業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企業の形態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従業員数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女性社員の割合</a:t>
                  </a:r>
                  <a:endParaRPr kumimoji="1" lang="en-US" altLang="ja-JP" sz="14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雇用保障</a:t>
                  </a:r>
                  <a:endParaRPr kumimoji="1" lang="en-US" altLang="ja-JP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kumimoji="1" lang="ja-JP" altLang="en-US" sz="2400"/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3F2D0030-2C52-EF36-9909-65BC381A1E07}"/>
                    </a:ext>
                  </a:extLst>
                </p:cNvPr>
                <p:cNvSpPr txBox="1"/>
                <p:nvPr/>
              </p:nvSpPr>
              <p:spPr>
                <a:xfrm>
                  <a:off x="8992549" y="4097281"/>
                  <a:ext cx="2053150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kumimoji="1" lang="en-US" altLang="ja-JP" sz="2000" dirty="0"/>
                </a:p>
                <a:p>
                  <a:pPr marL="136525" indent="-136525">
                    <a:buFont typeface="Arial" panose="020B0604020202020204" pitchFamily="34" charset="0"/>
                    <a:buChar char="•"/>
                  </a:pPr>
                  <a:r>
                    <a:rPr kumimoji="1" lang="ja-JP" altLang="en-US" sz="1400"/>
                    <a:t>ハラスメント対策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問題解決の手続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採用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責任を負う機関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差別解消促す機関</a:t>
                  </a:r>
                  <a:endParaRPr kumimoji="1" lang="en-US" altLang="ja-JP" sz="1400" dirty="0"/>
                </a:p>
                <a:p>
                  <a:pPr marL="285750" indent="-195263">
                    <a:buFont typeface="Wingdings" pitchFamily="2" charset="2"/>
                    <a:buChar char="ü"/>
                  </a:pPr>
                  <a:r>
                    <a:rPr kumimoji="1" lang="ja-JP" altLang="en-US" sz="1400"/>
                    <a:t>セクハラ報告手続</a:t>
                  </a:r>
                  <a:endParaRPr kumimoji="1" lang="en-US" altLang="ja-JP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kumimoji="1" lang="ja-JP" altLang="en-US" sz="2400"/>
                </a:p>
              </p:txBody>
            </p:sp>
          </p:grp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2FC82BC7-DF39-4335-0B91-BAD9A4BD86B0}"/>
                  </a:ext>
                </a:extLst>
              </p:cNvPr>
              <p:cNvSpPr txBox="1"/>
              <p:nvPr/>
            </p:nvSpPr>
            <p:spPr>
              <a:xfrm>
                <a:off x="6946866" y="4055651"/>
                <a:ext cx="2267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コントロール変数</a:t>
                </a:r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3B6BCF06-9FB5-4510-6CB3-56941095A460}"/>
                </a:ext>
              </a:extLst>
            </p:cNvPr>
            <p:cNvGrpSpPr/>
            <p:nvPr/>
          </p:nvGrpSpPr>
          <p:grpSpPr>
            <a:xfrm>
              <a:off x="3854825" y="2456635"/>
              <a:ext cx="1828800" cy="1818713"/>
              <a:chOff x="4701456" y="4007241"/>
              <a:chExt cx="1828800" cy="1818713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F952A0D-EFF0-384A-B807-22D7A0E0A778}"/>
                  </a:ext>
                </a:extLst>
              </p:cNvPr>
              <p:cNvSpPr/>
              <p:nvPr/>
            </p:nvSpPr>
            <p:spPr>
              <a:xfrm>
                <a:off x="4701456" y="4007241"/>
                <a:ext cx="1828800" cy="18187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組織階層の数</a:t>
                </a: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F081936C-9DF5-8147-741B-2671098B4733}"/>
                  </a:ext>
                </a:extLst>
              </p:cNvPr>
              <p:cNvSpPr txBox="1"/>
              <p:nvPr/>
            </p:nvSpPr>
            <p:spPr>
              <a:xfrm>
                <a:off x="4741834" y="4087440"/>
                <a:ext cx="1274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独立変数</a:t>
                </a:r>
              </a:p>
            </p:txBody>
          </p:sp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EE440503-7C8F-12ED-05EE-2312FF7AB744}"/>
                </a:ext>
              </a:extLst>
            </p:cNvPr>
            <p:cNvGrpSpPr/>
            <p:nvPr/>
          </p:nvGrpSpPr>
          <p:grpSpPr>
            <a:xfrm>
              <a:off x="1558794" y="2459430"/>
              <a:ext cx="1828800" cy="1818713"/>
              <a:chOff x="4701456" y="4007241"/>
              <a:chExt cx="1828800" cy="1818713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75416591-2E31-BF0B-8F01-58F7A8AF5A56}"/>
                  </a:ext>
                </a:extLst>
              </p:cNvPr>
              <p:cNvSpPr/>
              <p:nvPr/>
            </p:nvSpPr>
            <p:spPr>
              <a:xfrm>
                <a:off x="4701456" y="4007241"/>
                <a:ext cx="1828800" cy="18187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セクハラの頻度</a:t>
                </a: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6BACB38-93D2-F050-2C8E-E3CFF3A404BD}"/>
                  </a:ext>
                </a:extLst>
              </p:cNvPr>
              <p:cNvSpPr txBox="1"/>
              <p:nvPr/>
            </p:nvSpPr>
            <p:spPr>
              <a:xfrm>
                <a:off x="4741834" y="4087440"/>
                <a:ext cx="1274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/>
                  <a:t>従属変数</a:t>
                </a:r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10F9645-F9B9-A3F4-0D68-6D2B35293980}"/>
                </a:ext>
              </a:extLst>
            </p:cNvPr>
            <p:cNvSpPr txBox="1"/>
            <p:nvPr/>
          </p:nvSpPr>
          <p:spPr>
            <a:xfrm>
              <a:off x="3429978" y="3104381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=</a:t>
              </a: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B5BAAD-CA9A-DD6E-A3EC-0F4A9BD7AF16}"/>
                </a:ext>
              </a:extLst>
            </p:cNvPr>
            <p:cNvSpPr txBox="1"/>
            <p:nvPr/>
          </p:nvSpPr>
          <p:spPr>
            <a:xfrm>
              <a:off x="5731108" y="313005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18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変数間の関係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40849C-AEE4-A9DA-2CD2-E66415117538}"/>
              </a:ext>
            </a:extLst>
          </p:cNvPr>
          <p:cNvSpPr txBox="1"/>
          <p:nvPr/>
        </p:nvSpPr>
        <p:spPr>
          <a:xfrm>
            <a:off x="965112" y="204470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456A1B-EB9B-952D-89E7-5B4B94313F5C}"/>
              </a:ext>
            </a:extLst>
          </p:cNvPr>
          <p:cNvSpPr txBox="1"/>
          <p:nvPr/>
        </p:nvSpPr>
        <p:spPr>
          <a:xfrm>
            <a:off x="6304502" y="204470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6F3E637-075A-DACB-77E9-47510718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2" y="2372447"/>
            <a:ext cx="5334000" cy="3530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6482FF7-6E61-BC70-69E3-9A47D1D7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72447"/>
            <a:ext cx="554808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2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A9943F3-E7FB-0AD1-1C21-114F4C0B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85" y="2132150"/>
            <a:ext cx="4822490" cy="44515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5E2D82A-85ED-965B-9211-3B09C4FF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8" y="2132041"/>
            <a:ext cx="4859867" cy="44516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企業の規模をコントロールした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40849C-AEE4-A9DA-2CD2-E66415117538}"/>
              </a:ext>
            </a:extLst>
          </p:cNvPr>
          <p:cNvSpPr txBox="1"/>
          <p:nvPr/>
        </p:nvSpPr>
        <p:spPr>
          <a:xfrm>
            <a:off x="1327613" y="233602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456A1B-EB9B-952D-89E7-5B4B94313F5C}"/>
              </a:ext>
            </a:extLst>
          </p:cNvPr>
          <p:cNvSpPr txBox="1"/>
          <p:nvPr/>
        </p:nvSpPr>
        <p:spPr>
          <a:xfrm>
            <a:off x="6264817" y="233602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33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仮説は支持されなかった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DEA2B4-E575-42AE-8C89-11C18D78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67" y="1830250"/>
            <a:ext cx="5918982" cy="495642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C23E73-B490-3E07-784A-AEC5A1859517}"/>
              </a:ext>
            </a:extLst>
          </p:cNvPr>
          <p:cNvSpPr txBox="1"/>
          <p:nvPr/>
        </p:nvSpPr>
        <p:spPr>
          <a:xfrm>
            <a:off x="6588604" y="3134238"/>
            <a:ext cx="5293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  <a:p>
            <a:r>
              <a:rPr kumimoji="1" lang="ja-JP" altLang="en-US" sz="2000"/>
              <a:t>組織階層が</a:t>
            </a:r>
            <a:r>
              <a:rPr kumimoji="1" lang="en-US" altLang="ja-JP" sz="2000" dirty="0"/>
              <a:t>10</a:t>
            </a:r>
            <a:r>
              <a:rPr kumimoji="1" lang="ja-JP" altLang="en-US" sz="2000"/>
              <a:t>個増えると、身体的暴行の件数が</a:t>
            </a:r>
            <a:r>
              <a:rPr kumimoji="1" lang="en-US" altLang="ja-JP" sz="2000" dirty="0"/>
              <a:t>0.96</a:t>
            </a:r>
            <a:r>
              <a:rPr kumimoji="1" lang="ja-JP" altLang="en-US" sz="2000"/>
              <a:t>件（約</a:t>
            </a:r>
            <a:r>
              <a:rPr kumimoji="1" lang="en-US" altLang="ja-JP" sz="2000" dirty="0"/>
              <a:t>1</a:t>
            </a:r>
            <a:r>
              <a:rPr kumimoji="1" lang="ja-JP" altLang="en-US" sz="2000"/>
              <a:t>件）増える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  <a:p>
            <a:r>
              <a:rPr kumimoji="1" lang="ja-JP" altLang="en-US" sz="2000"/>
              <a:t>組織階層が</a:t>
            </a:r>
            <a:r>
              <a:rPr kumimoji="1" lang="en-US" altLang="ja-JP" sz="2000" dirty="0"/>
              <a:t>10000</a:t>
            </a:r>
            <a:r>
              <a:rPr kumimoji="1" lang="ja-JP" altLang="en-US" sz="2000"/>
              <a:t>個増えると、セクシャル・ハラスメントの頻度は</a:t>
            </a:r>
            <a:r>
              <a:rPr kumimoji="1" lang="en-US" altLang="ja-JP" sz="2000" dirty="0"/>
              <a:t>1</a:t>
            </a:r>
            <a:r>
              <a:rPr kumimoji="1" lang="ja-JP" altLang="en-US" sz="2000"/>
              <a:t>段階、小さくなる</a:t>
            </a:r>
            <a:endParaRPr kumimoji="1" lang="en-US" altLang="ja-JP" sz="2000" dirty="0"/>
          </a:p>
          <a:p>
            <a:r>
              <a:rPr kumimoji="1" lang="ja-JP" altLang="en-US" sz="2000"/>
              <a:t>＊</a:t>
            </a:r>
            <a:r>
              <a:rPr kumimoji="1" lang="en-US" altLang="ja-JP" sz="2000" dirty="0"/>
              <a:t>1: Never, 2: Rarely, 3: Sometimes, 4: Often</a:t>
            </a:r>
          </a:p>
        </p:txBody>
      </p:sp>
    </p:spTree>
    <p:extLst>
      <p:ext uri="{BB962C8B-B14F-4D97-AF65-F5344CB8AC3E}">
        <p14:creationId xmlns:p14="http://schemas.microsoft.com/office/powerpoint/2010/main" val="256823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24271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先行研究と整合的な結果が得られた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考察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68AF03-D172-F50A-4A58-9F54C2CD2E51}"/>
              </a:ext>
            </a:extLst>
          </p:cNvPr>
          <p:cNvSpPr txBox="1"/>
          <p:nvPr/>
        </p:nvSpPr>
        <p:spPr>
          <a:xfrm>
            <a:off x="5454552" y="4663447"/>
            <a:ext cx="47320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40849C-AEE4-A9DA-2CD2-E66415117538}"/>
              </a:ext>
            </a:extLst>
          </p:cNvPr>
          <p:cNvSpPr txBox="1"/>
          <p:nvPr/>
        </p:nvSpPr>
        <p:spPr>
          <a:xfrm>
            <a:off x="1276120" y="4012614"/>
            <a:ext cx="481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>
              <a:buFont typeface="Arial" panose="020B0604020202020204" pitchFamily="34" charset="0"/>
              <a:buChar char="•"/>
            </a:pPr>
            <a:r>
              <a:rPr kumimoji="1" lang="ja-JP" altLang="en-US" sz="2000"/>
              <a:t>「権力を持っている人はセクハラしやすい」という証拠はない</a:t>
            </a:r>
            <a:endParaRPr kumimoji="1"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456A1B-EB9B-952D-89E7-5B4B94313F5C}"/>
              </a:ext>
            </a:extLst>
          </p:cNvPr>
          <p:cNvSpPr txBox="1"/>
          <p:nvPr/>
        </p:nvSpPr>
        <p:spPr>
          <a:xfrm>
            <a:off x="1276120" y="366189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0C8635-C0D5-508D-B992-AE015A929676}"/>
              </a:ext>
            </a:extLst>
          </p:cNvPr>
          <p:cNvSpPr txBox="1"/>
          <p:nvPr/>
        </p:nvSpPr>
        <p:spPr>
          <a:xfrm>
            <a:off x="1276120" y="232305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59EE5E-A7EC-58A4-548F-EDE23E6E208E}"/>
              </a:ext>
            </a:extLst>
          </p:cNvPr>
          <p:cNvSpPr txBox="1"/>
          <p:nvPr/>
        </p:nvSpPr>
        <p:spPr>
          <a:xfrm>
            <a:off x="1276120" y="2677243"/>
            <a:ext cx="481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>
              <a:buFont typeface="Arial" panose="020B0604020202020204" pitchFamily="34" charset="0"/>
              <a:buChar char="•"/>
            </a:pPr>
            <a:r>
              <a:rPr kumimoji="1" lang="ja-JP" altLang="en-US" sz="2000"/>
              <a:t>身体的暴力に関する先行研究は見つけられなかった</a:t>
            </a:r>
            <a:endParaRPr kumimoji="1"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64FFE8A-DD8A-0E9C-9D8A-1C8DF4CC2FDD}"/>
              </a:ext>
            </a:extLst>
          </p:cNvPr>
          <p:cNvSpPr txBox="1"/>
          <p:nvPr/>
        </p:nvSpPr>
        <p:spPr>
          <a:xfrm>
            <a:off x="6041584" y="2259712"/>
            <a:ext cx="481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>
              <a:buFont typeface="Arial" panose="020B0604020202020204" pitchFamily="34" charset="0"/>
              <a:buChar char="•"/>
            </a:pPr>
            <a:r>
              <a:rPr kumimoji="1" lang="ja-JP" altLang="en-US" sz="2000"/>
              <a:t>性格などの個人的特性に焦点を当てた先行研究</a:t>
            </a:r>
            <a:endParaRPr kumimoji="1" lang="en-US" altLang="ja-JP" sz="2000" dirty="0"/>
          </a:p>
          <a:p>
            <a:endParaRPr kumimoji="1" lang="en-US" altLang="ja-JP" sz="20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97A3904-4B25-72B4-F3ED-A92E908F55B1}"/>
              </a:ext>
            </a:extLst>
          </p:cNvPr>
          <p:cNvCxnSpPr/>
          <p:nvPr/>
        </p:nvCxnSpPr>
        <p:spPr>
          <a:xfrm>
            <a:off x="6047874" y="2253210"/>
            <a:ext cx="0" cy="4036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16578A-76E8-7DEB-A72C-7D51582A844D}"/>
              </a:ext>
            </a:extLst>
          </p:cNvPr>
          <p:cNvSpPr txBox="1"/>
          <p:nvPr/>
        </p:nvSpPr>
        <p:spPr>
          <a:xfrm>
            <a:off x="6041584" y="2750857"/>
            <a:ext cx="481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000" dirty="0"/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kumimoji="1" lang="ja-JP" altLang="en-US" sz="2000"/>
              <a:t>組織構造で説明した先行研究</a:t>
            </a:r>
            <a:endParaRPr kumimoji="1"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696332-413A-E946-3655-095C4F22CBBE}"/>
              </a:ext>
            </a:extLst>
          </p:cNvPr>
          <p:cNvSpPr txBox="1"/>
          <p:nvPr/>
        </p:nvSpPr>
        <p:spPr>
          <a:xfrm>
            <a:off x="8688635" y="2841061"/>
            <a:ext cx="131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×</a:t>
            </a:r>
            <a:endParaRPr kumimoji="1" lang="ja-JP" altLang="en-US" sz="4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EB69D09-8E78-C23E-A15E-C3805647B2B0}"/>
              </a:ext>
            </a:extLst>
          </p:cNvPr>
          <p:cNvSpPr txBox="1"/>
          <p:nvPr/>
        </p:nvSpPr>
        <p:spPr>
          <a:xfrm>
            <a:off x="6803584" y="3556555"/>
            <a:ext cx="4819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→新規性</a:t>
            </a:r>
            <a:endParaRPr kumimoji="1" lang="en-US" altLang="ja-JP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E51C40-6EA7-8F1E-1277-2270FBA40210}"/>
              </a:ext>
            </a:extLst>
          </p:cNvPr>
          <p:cNvSpPr txBox="1"/>
          <p:nvPr/>
        </p:nvSpPr>
        <p:spPr>
          <a:xfrm>
            <a:off x="6041584" y="4332322"/>
            <a:ext cx="4819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000" dirty="0"/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kumimoji="1" lang="ja-JP" altLang="en-US" sz="2000"/>
              <a:t>セクハラの有無は</a:t>
            </a:r>
            <a:endParaRPr kumimoji="1" lang="en-US" altLang="ja-JP" sz="2000" dirty="0"/>
          </a:p>
          <a:p>
            <a:pPr marL="1127125" indent="-269875">
              <a:buFont typeface="+mj-lt"/>
              <a:buAutoNum type="arabicPeriod"/>
            </a:pPr>
            <a:r>
              <a:rPr kumimoji="1" lang="ja-JP" altLang="en-US" sz="2000"/>
              <a:t>業界</a:t>
            </a:r>
            <a:endParaRPr kumimoji="1" lang="en-US" altLang="ja-JP" sz="2000" dirty="0"/>
          </a:p>
          <a:p>
            <a:pPr marL="1127125" indent="-269875">
              <a:buFont typeface="+mj-lt"/>
              <a:buAutoNum type="arabicPeriod"/>
            </a:pPr>
            <a:r>
              <a:rPr kumimoji="1" lang="ja-JP" altLang="en-US" sz="2000"/>
              <a:t>国の文化</a:t>
            </a:r>
            <a:endParaRPr kumimoji="1" lang="en-US" altLang="ja-JP" sz="2000" dirty="0"/>
          </a:p>
          <a:p>
            <a:pPr indent="238125"/>
            <a:r>
              <a:rPr kumimoji="1" lang="ja-JP" altLang="en-US" sz="2000"/>
              <a:t>　　　　　によって異なる</a:t>
            </a:r>
            <a:endParaRPr kumimoji="1"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94CBA32-7B24-FF67-F269-D4F1A452A92F}"/>
              </a:ext>
            </a:extLst>
          </p:cNvPr>
          <p:cNvSpPr txBox="1"/>
          <p:nvPr/>
        </p:nvSpPr>
        <p:spPr>
          <a:xfrm>
            <a:off x="6041584" y="4287664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Limitaions</a:t>
            </a:r>
            <a:endParaRPr kumimoji="1" lang="en-US" altLang="ja-JP" sz="20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28CC629-2576-EF20-9E1C-5288DB1AC457}"/>
              </a:ext>
            </a:extLst>
          </p:cNvPr>
          <p:cNvCxnSpPr>
            <a:cxnSpLocks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25F30B0-908E-2F32-9685-77B46AD1135D}"/>
              </a:ext>
            </a:extLst>
          </p:cNvPr>
          <p:cNvSpPr txBox="1"/>
          <p:nvPr/>
        </p:nvSpPr>
        <p:spPr>
          <a:xfrm>
            <a:off x="568036" y="6472845"/>
            <a:ext cx="10117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0" indent="-1206500"/>
            <a:r>
              <a:rPr kumimoji="1" lang="ja-JP" altLang="en-US" sz="1050"/>
              <a:t>出所：大野丸博「メタ分析によるセクハラ大学教授の平均年齢と身分の推定」京都社会学年報</a:t>
            </a:r>
            <a:r>
              <a:rPr kumimoji="1" lang="en-US" altLang="ja-JP" sz="1050" dirty="0"/>
              <a:t>, 2020</a:t>
            </a:r>
            <a:r>
              <a:rPr kumimoji="1" lang="ja-JP" altLang="en-US" sz="1050"/>
              <a:t>年</a:t>
            </a:r>
            <a:r>
              <a:rPr kumimoji="1" lang="en-US" altLang="ja-JP" sz="1050" dirty="0"/>
              <a:t>12</a:t>
            </a:r>
            <a:r>
              <a:rPr kumimoji="1" lang="ja-JP" altLang="en-US" sz="1050"/>
              <a:t>月</a:t>
            </a:r>
            <a:r>
              <a:rPr kumimoji="1" lang="en-US" altLang="ja-JP" sz="1050" dirty="0"/>
              <a:t>25</a:t>
            </a:r>
            <a:r>
              <a:rPr kumimoji="1" lang="ja-JP" altLang="en-US" sz="1050"/>
              <a:t>日</a:t>
            </a:r>
            <a:endParaRPr kumimoji="1" lang="en-US" altLang="ja-JP" sz="1050" dirty="0"/>
          </a:p>
        </p:txBody>
      </p:sp>
    </p:spTree>
    <p:extLst>
      <p:ext uri="{BB962C8B-B14F-4D97-AF65-F5344CB8AC3E}">
        <p14:creationId xmlns:p14="http://schemas.microsoft.com/office/powerpoint/2010/main" val="39533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1"/>
      <p:bldP spid="16" grpId="0"/>
      <p:bldP spid="18" grpId="0"/>
      <p:bldP spid="19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B8BC40-D3C2-192C-6BF5-ADB35C029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ご清聴ありがとうございました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27FBED1-0AB5-073E-2DAB-3B182BEF3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B19E36-0444-9F34-28EB-70BF9BAF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5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Appendix</a:t>
            </a:r>
            <a:endParaRPr lang="ja-JP" altLang="en-US" sz="3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ED7787C-12A5-1ED9-E280-1FD32694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72" y="2171281"/>
            <a:ext cx="4818697" cy="32970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D1C4EC6-A77F-5654-18F4-60423B8F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60" y="2171281"/>
            <a:ext cx="4457060" cy="32970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7D1FDB1-1323-E90C-EF58-89E3AB9E3F75}"/>
              </a:ext>
            </a:extLst>
          </p:cNvPr>
          <p:cNvSpPr txBox="1"/>
          <p:nvPr/>
        </p:nvSpPr>
        <p:spPr>
          <a:xfrm>
            <a:off x="1067572" y="1480416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88B631-271A-6CFC-3100-62C5960D045F}"/>
              </a:ext>
            </a:extLst>
          </p:cNvPr>
          <p:cNvSpPr txBox="1"/>
          <p:nvPr/>
        </p:nvSpPr>
        <p:spPr>
          <a:xfrm>
            <a:off x="6714960" y="1480416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  <a:r>
              <a:rPr kumimoji="1" lang="en-US" altLang="ja-JP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914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2</a:t>
            </a:fld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880E557-1BAC-A9CC-7D66-7F987824C63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1B107571-BB01-8214-A6AE-66BDB39717EA}"/>
              </a:ext>
            </a:extLst>
          </p:cNvPr>
          <p:cNvSpPr/>
          <p:nvPr/>
        </p:nvSpPr>
        <p:spPr>
          <a:xfrm>
            <a:off x="4781550" y="2706066"/>
            <a:ext cx="2628899" cy="14458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マウント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4CE896A-F2AC-C7C8-51CC-FE7C764C9818}"/>
              </a:ext>
            </a:extLst>
          </p:cNvPr>
          <p:cNvGrpSpPr/>
          <p:nvPr/>
        </p:nvGrpSpPr>
        <p:grpSpPr>
          <a:xfrm>
            <a:off x="5875851" y="300024"/>
            <a:ext cx="3069192" cy="2628900"/>
            <a:chOff x="5875851" y="300024"/>
            <a:chExt cx="3069192" cy="2628900"/>
          </a:xfrm>
        </p:grpSpPr>
        <p:pic>
          <p:nvPicPr>
            <p:cNvPr id="12" name="グラフィックス 11" descr="思案中の吹き出し 枠線">
              <a:extLst>
                <a:ext uri="{FF2B5EF4-FFF2-40B4-BE49-F238E27FC236}">
                  <a16:creationId xmlns:a16="http://schemas.microsoft.com/office/drawing/2014/main" id="{F561391B-9833-75C1-04DE-3AEACAF7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5997" y="300024"/>
              <a:ext cx="2628900" cy="2628900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AAE739E-B84E-0D4B-CD9E-0A3A9474E173}"/>
                </a:ext>
              </a:extLst>
            </p:cNvPr>
            <p:cNvSpPr txBox="1"/>
            <p:nvPr/>
          </p:nvSpPr>
          <p:spPr>
            <a:xfrm>
              <a:off x="5875851" y="1094693"/>
              <a:ext cx="30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就活マウント</a:t>
              </a:r>
              <a:endParaRPr kumimoji="1" lang="en-US" altLang="ja-JP" sz="2400" dirty="0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0EAB6F9-B48F-CC16-79A5-9404635BA0B8}"/>
              </a:ext>
            </a:extLst>
          </p:cNvPr>
          <p:cNvGrpSpPr/>
          <p:nvPr/>
        </p:nvGrpSpPr>
        <p:grpSpPr>
          <a:xfrm>
            <a:off x="5181966" y="3875597"/>
            <a:ext cx="3069192" cy="2633795"/>
            <a:chOff x="5181966" y="3875597"/>
            <a:chExt cx="3069192" cy="2633795"/>
          </a:xfrm>
        </p:grpSpPr>
        <p:pic>
          <p:nvPicPr>
            <p:cNvPr id="17" name="グラフィックス 16" descr="思案中の吹き出し 枠線">
              <a:extLst>
                <a:ext uri="{FF2B5EF4-FFF2-40B4-BE49-F238E27FC236}">
                  <a16:creationId xmlns:a16="http://schemas.microsoft.com/office/drawing/2014/main" id="{6FF6217F-02AB-7218-E2F2-D70255A56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5402112" y="3875597"/>
              <a:ext cx="2628900" cy="2633795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4E19A4D-DC7F-034C-8C7C-797CD30B7136}"/>
                </a:ext>
              </a:extLst>
            </p:cNvPr>
            <p:cNvSpPr txBox="1"/>
            <p:nvPr/>
          </p:nvSpPr>
          <p:spPr>
            <a:xfrm>
              <a:off x="5181966" y="5109148"/>
              <a:ext cx="3069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忙しい</a:t>
              </a:r>
              <a:endParaRPr kumimoji="1" lang="en-US" altLang="ja-JP" sz="2400" dirty="0"/>
            </a:p>
            <a:p>
              <a:pPr algn="ctr"/>
              <a:r>
                <a:rPr kumimoji="1" lang="ja-JP" altLang="en-US" sz="2400"/>
                <a:t>マウント</a:t>
              </a:r>
              <a:endParaRPr kumimoji="1" lang="en-US" altLang="ja-JP" sz="24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992644D-F430-17C5-9E79-243C1241145D}"/>
              </a:ext>
            </a:extLst>
          </p:cNvPr>
          <p:cNvGrpSpPr/>
          <p:nvPr/>
        </p:nvGrpSpPr>
        <p:grpSpPr>
          <a:xfrm>
            <a:off x="2048156" y="3276600"/>
            <a:ext cx="3069192" cy="2628900"/>
            <a:chOff x="2048156" y="3276600"/>
            <a:chExt cx="3069192" cy="2628900"/>
          </a:xfrm>
        </p:grpSpPr>
        <p:pic>
          <p:nvPicPr>
            <p:cNvPr id="19" name="グラフィックス 18" descr="思案中の吹き出し 枠線">
              <a:extLst>
                <a:ext uri="{FF2B5EF4-FFF2-40B4-BE49-F238E27FC236}">
                  <a16:creationId xmlns:a16="http://schemas.microsoft.com/office/drawing/2014/main" id="{6FC193F3-1FAF-0426-B5B8-26EC10FF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268303" y="3276600"/>
              <a:ext cx="2628900" cy="26289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1CEA9C-EDC5-D825-E90B-165EAEA41935}"/>
                </a:ext>
              </a:extLst>
            </p:cNvPr>
            <p:cNvSpPr txBox="1"/>
            <p:nvPr/>
          </p:nvSpPr>
          <p:spPr>
            <a:xfrm>
              <a:off x="2048156" y="4620704"/>
              <a:ext cx="30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課題マウント</a:t>
              </a:r>
              <a:endParaRPr kumimoji="1" lang="en-US" altLang="ja-JP" sz="2400" dirty="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C9519AE-3C6C-F666-8905-DCB95E2543EA}"/>
              </a:ext>
            </a:extLst>
          </p:cNvPr>
          <p:cNvGrpSpPr/>
          <p:nvPr/>
        </p:nvGrpSpPr>
        <p:grpSpPr>
          <a:xfrm>
            <a:off x="2477850" y="500602"/>
            <a:ext cx="3069192" cy="2628900"/>
            <a:chOff x="2477850" y="500602"/>
            <a:chExt cx="3069192" cy="2628900"/>
          </a:xfrm>
        </p:grpSpPr>
        <p:pic>
          <p:nvPicPr>
            <p:cNvPr id="21" name="グラフィックス 20" descr="思案中の吹き出し 枠線">
              <a:extLst>
                <a:ext uri="{FF2B5EF4-FFF2-40B4-BE49-F238E27FC236}">
                  <a16:creationId xmlns:a16="http://schemas.microsoft.com/office/drawing/2014/main" id="{629034FD-099B-3CD7-C6A6-1E11D191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697998" y="500602"/>
              <a:ext cx="2628897" cy="2628900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04089AE-3800-D4F2-8DAB-320036312721}"/>
                </a:ext>
              </a:extLst>
            </p:cNvPr>
            <p:cNvSpPr txBox="1"/>
            <p:nvPr/>
          </p:nvSpPr>
          <p:spPr>
            <a:xfrm>
              <a:off x="2477850" y="1302505"/>
              <a:ext cx="30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学歴マウント</a:t>
              </a:r>
              <a:endParaRPr kumimoji="1" lang="en-US" altLang="ja-JP" sz="24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AD556FB-C8DC-4C5B-E9C7-A92C7DD5C8A5}"/>
              </a:ext>
            </a:extLst>
          </p:cNvPr>
          <p:cNvGrpSpPr/>
          <p:nvPr/>
        </p:nvGrpSpPr>
        <p:grpSpPr>
          <a:xfrm>
            <a:off x="7074652" y="2845577"/>
            <a:ext cx="3069192" cy="2633795"/>
            <a:chOff x="7074652" y="2845577"/>
            <a:chExt cx="3069192" cy="2633795"/>
          </a:xfrm>
        </p:grpSpPr>
        <p:pic>
          <p:nvPicPr>
            <p:cNvPr id="23" name="グラフィックス 22" descr="思案中の吹き出し 枠線">
              <a:extLst>
                <a:ext uri="{FF2B5EF4-FFF2-40B4-BE49-F238E27FC236}">
                  <a16:creationId xmlns:a16="http://schemas.microsoft.com/office/drawing/2014/main" id="{5C6C2E4F-1BFF-35EB-A19A-74C20FF20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7294795" y="2845577"/>
              <a:ext cx="2628902" cy="2633795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6F5B16A-940B-E7BE-3F88-413299448E83}"/>
                </a:ext>
              </a:extLst>
            </p:cNvPr>
            <p:cNvSpPr txBox="1"/>
            <p:nvPr/>
          </p:nvSpPr>
          <p:spPr>
            <a:xfrm>
              <a:off x="7074652" y="4218143"/>
              <a:ext cx="30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/>
                <a:t>留学マウント</a:t>
              </a:r>
              <a:endParaRPr kumimoji="1" lang="en-US" altLang="ja-JP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09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Appendix</a:t>
            </a:r>
            <a:endParaRPr lang="ja-JP" altLang="en-US" sz="36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FDA3DAF-8D8F-1F72-A45B-BD4EDE65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9" y="1365241"/>
            <a:ext cx="8973922" cy="46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Appendix</a:t>
            </a:r>
            <a:endParaRPr lang="ja-JP" altLang="en-US" sz="36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5236633-40C3-0D0D-C35C-67E34B88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11" y="1581303"/>
            <a:ext cx="5432168" cy="40887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5C1403-5DD3-AC8C-3F62-7E4362FB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8" y="1581303"/>
            <a:ext cx="5340083" cy="40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Appendix</a:t>
            </a:r>
            <a:endParaRPr lang="ja-JP" altLang="en-US" sz="36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4EFFA8-7C50-0647-CEAA-410BAADD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05" y="1882164"/>
            <a:ext cx="5723553" cy="350798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B30C413-CEB7-689E-437C-FCF9FB4D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2" y="1904790"/>
            <a:ext cx="5731913" cy="35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Appendix</a:t>
            </a:r>
            <a:endParaRPr lang="ja-JP" altLang="en-US" sz="36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000A5F-4DCE-70D5-5F76-49B011C7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01" y="1525661"/>
            <a:ext cx="7542797" cy="43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ハラスメントは年々増加している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重要性・意義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880E557-1BAC-A9CC-7D66-7F987824C63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6438EB-E478-5BBD-EEC7-BB40C19758A1}"/>
              </a:ext>
            </a:extLst>
          </p:cNvPr>
          <p:cNvSpPr txBox="1"/>
          <p:nvPr/>
        </p:nvSpPr>
        <p:spPr>
          <a:xfrm>
            <a:off x="568036" y="6472845"/>
            <a:ext cx="101176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0" indent="-1206500"/>
            <a:r>
              <a:rPr kumimoji="1" lang="ja-JP" altLang="en-US" sz="1050"/>
              <a:t>出所：「民事上の個別労働紛争</a:t>
            </a:r>
            <a:r>
              <a:rPr kumimoji="1" lang="en-US" altLang="ja-JP" sz="1050" dirty="0"/>
              <a:t> </a:t>
            </a:r>
            <a:r>
              <a:rPr kumimoji="1" lang="ja-JP" altLang="en-US" sz="1050"/>
              <a:t>主な相談内容別の件数推移データ」企業法務の法律相談サービス</a:t>
            </a:r>
            <a:r>
              <a:rPr kumimoji="1" lang="en-US" altLang="ja-JP" sz="1050" dirty="0"/>
              <a:t>, 2022</a:t>
            </a:r>
            <a:r>
              <a:rPr kumimoji="1" lang="ja-JP" altLang="en-US" sz="1050"/>
              <a:t>年</a:t>
            </a:r>
            <a:r>
              <a:rPr kumimoji="1" lang="en-US" altLang="ja-JP" sz="1050" dirty="0"/>
              <a:t>6</a:t>
            </a:r>
            <a:r>
              <a:rPr kumimoji="1" lang="ja-JP" altLang="en-US" sz="1050"/>
              <a:t>月</a:t>
            </a:r>
            <a:r>
              <a:rPr kumimoji="1" lang="en-US" altLang="ja-JP" sz="1050" dirty="0"/>
              <a:t>11</a:t>
            </a:r>
            <a:r>
              <a:rPr kumimoji="1" lang="ja-JP" altLang="en-US" sz="1050"/>
              <a:t>日閲覧</a:t>
            </a:r>
            <a:r>
              <a:rPr kumimoji="1" lang="en-US" altLang="ja-JP" sz="1050" dirty="0"/>
              <a:t>, https://</a:t>
            </a:r>
            <a:r>
              <a:rPr kumimoji="1" lang="en-US" altLang="ja-JP" sz="1050" dirty="0" err="1"/>
              <a:t>kigyobengo.com</a:t>
            </a:r>
            <a:r>
              <a:rPr kumimoji="1" lang="en-US" altLang="ja-JP" sz="1050" dirty="0"/>
              <a:t>/news/press-release/8402/attachment/labor-dispute-data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F5D056-9EF4-E8A7-AE4C-69EB3306E544}"/>
              </a:ext>
            </a:extLst>
          </p:cNvPr>
          <p:cNvSpPr txBox="1"/>
          <p:nvPr/>
        </p:nvSpPr>
        <p:spPr>
          <a:xfrm>
            <a:off x="4593024" y="187101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個別労働紛争相談の件数</a:t>
            </a:r>
            <a:endParaRPr kumimoji="1" lang="en-US" altLang="ja-JP" sz="2000" dirty="0"/>
          </a:p>
        </p:txBody>
      </p:sp>
      <p:pic>
        <p:nvPicPr>
          <p:cNvPr id="2050" name="Picture 2" descr="民事上の個別労働紛争 主な相談内容別の件数推移データ">
            <a:extLst>
              <a:ext uri="{FF2B5EF4-FFF2-40B4-BE49-F238E27FC236}">
                <a16:creationId xmlns:a16="http://schemas.microsoft.com/office/drawing/2014/main" id="{6E9530B0-FD70-2AE8-A990-64C8C8933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11498"/>
          <a:stretch/>
        </p:blipFill>
        <p:spPr bwMode="auto">
          <a:xfrm>
            <a:off x="2970271" y="2267053"/>
            <a:ext cx="6294595" cy="40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8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賠償額は高い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重要性・意義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880E557-1BAC-A9CC-7D66-7F987824C63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6438EB-E478-5BBD-EEC7-BB40C19758A1}"/>
              </a:ext>
            </a:extLst>
          </p:cNvPr>
          <p:cNvSpPr txBox="1"/>
          <p:nvPr/>
        </p:nvSpPr>
        <p:spPr>
          <a:xfrm>
            <a:off x="568036" y="6472845"/>
            <a:ext cx="10117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0" indent="-1428750"/>
            <a:r>
              <a:rPr kumimoji="1" lang="ja-JP" altLang="en-US" sz="1050"/>
              <a:t>出所：「セクハラ訴訟、北米トヨタ和解、賠償請求の元秘書と。」</a:t>
            </a:r>
            <a:r>
              <a:rPr kumimoji="1" lang="en-US" altLang="ja-JP" sz="1050" dirty="0"/>
              <a:t>『</a:t>
            </a:r>
            <a:r>
              <a:rPr kumimoji="1" lang="ja-JP" altLang="en-US" sz="1050"/>
              <a:t>日本経済新聞</a:t>
            </a:r>
            <a:r>
              <a:rPr kumimoji="1" lang="en-US" altLang="ja-JP" sz="1050" dirty="0"/>
              <a:t>』2006</a:t>
            </a:r>
            <a:r>
              <a:rPr kumimoji="1" lang="ja-JP" altLang="en-US" sz="1050"/>
              <a:t>年</a:t>
            </a:r>
            <a:r>
              <a:rPr kumimoji="1" lang="en-US" altLang="ja-JP" sz="1050" dirty="0"/>
              <a:t>8</a:t>
            </a:r>
            <a:r>
              <a:rPr kumimoji="1" lang="ja-JP" altLang="en-US" sz="1050"/>
              <a:t>月</a:t>
            </a:r>
            <a:r>
              <a:rPr kumimoji="1" lang="en-US" altLang="ja-JP" sz="1050" dirty="0"/>
              <a:t>5</a:t>
            </a:r>
            <a:r>
              <a:rPr kumimoji="1" lang="ja-JP" altLang="en-US" sz="1050"/>
              <a:t>日</a:t>
            </a:r>
            <a:endParaRPr kumimoji="1" lang="en-US" altLang="ja-JP" sz="105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CC6281-9B7B-10CE-CED8-CA3106895BEF}"/>
              </a:ext>
            </a:extLst>
          </p:cNvPr>
          <p:cNvSpPr txBox="1"/>
          <p:nvPr/>
        </p:nvSpPr>
        <p:spPr>
          <a:xfrm>
            <a:off x="4370796" y="4156296"/>
            <a:ext cx="610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1</a:t>
            </a:r>
            <a:r>
              <a:rPr kumimoji="1" lang="ja-JP" altLang="en-US" sz="3200"/>
              <a:t>億</a:t>
            </a:r>
            <a:r>
              <a:rPr kumimoji="1" lang="en-US" altLang="ja-JP" sz="3200" dirty="0"/>
              <a:t>9000</a:t>
            </a:r>
            <a:r>
              <a:rPr kumimoji="1" lang="ja-JP" altLang="en-US" sz="3200"/>
              <a:t>万ドル（約</a:t>
            </a:r>
            <a:r>
              <a:rPr kumimoji="1" lang="en-US" altLang="ja-JP" sz="3200" dirty="0"/>
              <a:t>212</a:t>
            </a:r>
            <a:r>
              <a:rPr kumimoji="1" lang="ja-JP" altLang="en-US" sz="3200"/>
              <a:t>億円）</a:t>
            </a:r>
            <a:endParaRPr kumimoji="1" lang="en-US" altLang="ja-JP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DF26EE2-2746-4855-92D1-34396D2CF46D}"/>
              </a:ext>
            </a:extLst>
          </p:cNvPr>
          <p:cNvSpPr txBox="1"/>
          <p:nvPr/>
        </p:nvSpPr>
        <p:spPr>
          <a:xfrm>
            <a:off x="2806626" y="2496569"/>
            <a:ext cx="610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30</a:t>
            </a:r>
            <a:r>
              <a:rPr kumimoji="1" lang="ja-JP" altLang="en-US" sz="3200"/>
              <a:t>万円</a:t>
            </a:r>
            <a:r>
              <a:rPr kumimoji="1" lang="en-US" altLang="ja-JP" sz="3200" dirty="0"/>
              <a:t>〜100</a:t>
            </a:r>
            <a:r>
              <a:rPr kumimoji="1" lang="ja-JP" altLang="en-US" sz="3200"/>
              <a:t>万円</a:t>
            </a:r>
            <a:endParaRPr kumimoji="1" lang="en-US" altLang="ja-JP" sz="2400" dirty="0"/>
          </a:p>
        </p:txBody>
      </p:sp>
      <p:pic>
        <p:nvPicPr>
          <p:cNvPr id="4098" name="Picture 2" descr="トヨタエンブレムロゴの歴史由来♪👀">
            <a:extLst>
              <a:ext uri="{FF2B5EF4-FFF2-40B4-BE49-F238E27FC236}">
                <a16:creationId xmlns:a16="http://schemas.microsoft.com/office/drawing/2014/main" id="{8BF5C89D-C265-E1CD-2E10-811FDA5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0" b="91732" l="10000" r="92675">
                        <a14:foregroundMark x1="47807" y1="10058" x2="47807" y2="10058"/>
                        <a14:foregroundMark x1="13509" y1="77409" x2="13509" y2="77409"/>
                        <a14:foregroundMark x1="27237" y1="76461" x2="27237" y2="76461"/>
                        <a14:foregroundMark x1="37456" y1="76093" x2="37456" y2="76093"/>
                        <a14:foregroundMark x1="54474" y1="77041" x2="54474" y2="77041"/>
                        <a14:foregroundMark x1="73158" y1="76093" x2="73158" y2="76093"/>
                        <a14:foregroundMark x1="83026" y1="77409" x2="83026" y2="77409"/>
                        <a14:foregroundMark x1="76096" y1="90785" x2="76096" y2="90785"/>
                        <a14:foregroundMark x1="90746" y1="90785" x2="90746" y2="90785"/>
                        <a14:foregroundMark x1="90746" y1="90785" x2="90746" y2="90785"/>
                        <a14:foregroundMark x1="38421" y1="9900" x2="38421" y2="9900"/>
                        <a14:foregroundMark x1="60439" y1="9900" x2="60439" y2="9900"/>
                        <a14:foregroundMark x1="38553" y1="9900" x2="38553" y2="9900"/>
                        <a14:foregroundMark x1="90789" y1="90837" x2="90789" y2="90837"/>
                        <a14:foregroundMark x1="90789" y1="90995" x2="91096" y2="91206"/>
                        <a14:foregroundMark x1="76360" y1="90995" x2="76798" y2="90679"/>
                        <a14:foregroundMark x1="90526" y1="90995" x2="92675" y2="9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59" y="3308625"/>
            <a:ext cx="3004366" cy="25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フラットな組織づくりが進んでいる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ハラスメントの要因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AFEDAF-207A-5711-C153-F0E24DFE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93" y="2536083"/>
            <a:ext cx="5293013" cy="373842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1AD65BD-B91E-EDCF-E539-09068FCB587B}"/>
              </a:ext>
            </a:extLst>
          </p:cNvPr>
          <p:cNvSpPr txBox="1"/>
          <p:nvPr/>
        </p:nvSpPr>
        <p:spPr>
          <a:xfrm>
            <a:off x="6095999" y="3435798"/>
            <a:ext cx="5293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54</a:t>
            </a:r>
            <a:r>
              <a:rPr kumimoji="1" lang="ja-JP" altLang="en-US" sz="3200"/>
              <a:t>％</a:t>
            </a:r>
            <a:r>
              <a:rPr kumimoji="1" lang="ja-JP" altLang="en-US" sz="2400"/>
              <a:t>の企業が</a:t>
            </a:r>
            <a:endParaRPr kumimoji="1" lang="en-US" altLang="ja-JP" sz="2400" dirty="0"/>
          </a:p>
          <a:p>
            <a:pPr marL="20638" indent="-20638"/>
            <a:r>
              <a:rPr kumimoji="1" lang="ja-JP" altLang="en-US" sz="2400"/>
              <a:t>復元力の高い組織づくりには</a:t>
            </a:r>
            <a:endParaRPr kumimoji="1" lang="en-US" altLang="ja-JP" sz="2400" dirty="0"/>
          </a:p>
          <a:p>
            <a:pPr marL="20638" indent="-20638"/>
            <a:r>
              <a:rPr kumimoji="1" lang="ja-JP" altLang="en-US" sz="3200"/>
              <a:t>「フラットな組織づくり」</a:t>
            </a:r>
            <a:endParaRPr kumimoji="1" lang="en-US" altLang="ja-JP" sz="3200" dirty="0"/>
          </a:p>
          <a:p>
            <a:pPr marL="20638" indent="-20638"/>
            <a:r>
              <a:rPr kumimoji="1" lang="ja-JP" altLang="en-US" sz="3200"/>
              <a:t>　　　　</a:t>
            </a:r>
            <a:r>
              <a:rPr kumimoji="1" lang="ja-JP" altLang="en-US" sz="2400"/>
              <a:t>が必要であると回答した</a:t>
            </a:r>
            <a:endParaRPr kumimoji="1" lang="en-US" altLang="ja-JP" sz="2400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880E557-1BAC-A9CC-7D66-7F987824C63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036" y="6400800"/>
            <a:ext cx="101908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6438EB-E478-5BBD-EEC7-BB40C19758A1}"/>
              </a:ext>
            </a:extLst>
          </p:cNvPr>
          <p:cNvSpPr txBox="1"/>
          <p:nvPr/>
        </p:nvSpPr>
        <p:spPr>
          <a:xfrm>
            <a:off x="568036" y="6472845"/>
            <a:ext cx="5293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/>
              <a:t>出所：井上孝之「</a:t>
            </a:r>
            <a:r>
              <a:rPr kumimoji="1" lang="en-US" altLang="ja-JP" sz="1050" dirty="0"/>
              <a:t>100</a:t>
            </a:r>
            <a:r>
              <a:rPr kumimoji="1" lang="ja-JP" altLang="en-US" sz="1050"/>
              <a:t>年企業もフラットな組織」</a:t>
            </a:r>
            <a:r>
              <a:rPr kumimoji="1" lang="en-US" altLang="ja-JP" sz="1050" dirty="0"/>
              <a:t>『</a:t>
            </a:r>
            <a:r>
              <a:rPr kumimoji="1" lang="ja-JP" altLang="en-US" sz="1050"/>
              <a:t>日本経済新聞</a:t>
            </a:r>
            <a:r>
              <a:rPr kumimoji="1" lang="en-US" altLang="ja-JP" sz="1050" dirty="0"/>
              <a:t>』2020</a:t>
            </a:r>
            <a:r>
              <a:rPr kumimoji="1" lang="ja-JP" altLang="en-US" sz="1050"/>
              <a:t>年</a:t>
            </a:r>
            <a:r>
              <a:rPr kumimoji="1" lang="en-US" altLang="ja-JP" sz="1050" dirty="0"/>
              <a:t>10</a:t>
            </a:r>
            <a:r>
              <a:rPr kumimoji="1" lang="ja-JP" altLang="en-US" sz="1050"/>
              <a:t>月</a:t>
            </a:r>
            <a:r>
              <a:rPr kumimoji="1" lang="en-US" altLang="ja-JP" sz="1050" dirty="0"/>
              <a:t>16</a:t>
            </a:r>
            <a:r>
              <a:rPr kumimoji="1" lang="ja-JP" altLang="en-US" sz="1050"/>
              <a:t>日</a:t>
            </a:r>
            <a:endParaRPr kumimoji="1" lang="en-US" altLang="ja-JP" sz="1050" dirty="0"/>
          </a:p>
        </p:txBody>
      </p:sp>
    </p:spTree>
    <p:extLst>
      <p:ext uri="{BB962C8B-B14F-4D97-AF65-F5344CB8AC3E}">
        <p14:creationId xmlns:p14="http://schemas.microsoft.com/office/powerpoint/2010/main" val="19063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5052 0.002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フラットな組織では力を顕示しにくい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ハラスメントの要因</a:t>
            </a:r>
          </a:p>
        </p:txBody>
      </p:sp>
      <p:pic>
        <p:nvPicPr>
          <p:cNvPr id="8" name="グラフィックス 7" descr="階層状のピラミッド 枠線">
            <a:extLst>
              <a:ext uri="{FF2B5EF4-FFF2-40B4-BE49-F238E27FC236}">
                <a16:creationId xmlns:a16="http://schemas.microsoft.com/office/drawing/2014/main" id="{66A06A41-8906-F90B-5EEF-94A049B4A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686" y="1923881"/>
            <a:ext cx="2660658" cy="2660658"/>
          </a:xfrm>
          <a:prstGeom prst="rect">
            <a:avLst/>
          </a:prstGeom>
        </p:spPr>
      </p:pic>
      <p:pic>
        <p:nvPicPr>
          <p:cNvPr id="10" name="グラフィックス 9" descr="矢印: 直線 単色塗りつぶし">
            <a:extLst>
              <a:ext uri="{FF2B5EF4-FFF2-40B4-BE49-F238E27FC236}">
                <a16:creationId xmlns:a16="http://schemas.microsoft.com/office/drawing/2014/main" id="{7D5BEF13-0CA7-4635-F78B-DF75C643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516871" y="2715442"/>
            <a:ext cx="1632098" cy="914400"/>
          </a:xfrm>
          <a:prstGeom prst="rect">
            <a:avLst/>
          </a:prstGeom>
        </p:spPr>
      </p:pic>
      <p:pic>
        <p:nvPicPr>
          <p:cNvPr id="14" name="グラフィックス 13" descr="オフィス ワーカー (男性) 枠線">
            <a:extLst>
              <a:ext uri="{FF2B5EF4-FFF2-40B4-BE49-F238E27FC236}">
                <a16:creationId xmlns:a16="http://schemas.microsoft.com/office/drawing/2014/main" id="{77008741-A2AF-31B8-A509-B82663BFC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2699" y="2725922"/>
            <a:ext cx="1406156" cy="1406156"/>
          </a:xfrm>
          <a:prstGeom prst="rect">
            <a:avLst/>
          </a:prstGeom>
        </p:spPr>
      </p:pic>
      <p:pic>
        <p:nvPicPr>
          <p:cNvPr id="16" name="グラフィックス 15" descr="オフィス ワーカー (女性) 枠線">
            <a:extLst>
              <a:ext uri="{FF2B5EF4-FFF2-40B4-BE49-F238E27FC236}">
                <a16:creationId xmlns:a16="http://schemas.microsoft.com/office/drawing/2014/main" id="{64A5AEFF-E38F-4E88-FF63-5777DA673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8149" y="2725923"/>
            <a:ext cx="1406155" cy="1406155"/>
          </a:xfrm>
          <a:prstGeom prst="rect">
            <a:avLst/>
          </a:prstGeom>
        </p:spPr>
      </p:pic>
      <p:pic>
        <p:nvPicPr>
          <p:cNvPr id="18" name="グラフィックス 17" descr="筋骨たくましい腕 枠線">
            <a:extLst>
              <a:ext uri="{FF2B5EF4-FFF2-40B4-BE49-F238E27FC236}">
                <a16:creationId xmlns:a16="http://schemas.microsoft.com/office/drawing/2014/main" id="{2BD1DEA1-DABD-DC1E-5E70-B39933DC1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210" y="2906380"/>
            <a:ext cx="914400" cy="914400"/>
          </a:xfrm>
          <a:prstGeom prst="rect">
            <a:avLst/>
          </a:prstGeom>
        </p:spPr>
      </p:pic>
      <p:pic>
        <p:nvPicPr>
          <p:cNvPr id="19" name="グラフィックス 18" descr="オフィス ワーカー (男性) 枠線">
            <a:extLst>
              <a:ext uri="{FF2B5EF4-FFF2-40B4-BE49-F238E27FC236}">
                <a16:creationId xmlns:a16="http://schemas.microsoft.com/office/drawing/2014/main" id="{582ACCC2-F4B8-43ED-CE97-29C3F5477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712" y="5011117"/>
            <a:ext cx="1107485" cy="1107485"/>
          </a:xfrm>
          <a:prstGeom prst="rect">
            <a:avLst/>
          </a:prstGeom>
        </p:spPr>
      </p:pic>
      <p:pic>
        <p:nvPicPr>
          <p:cNvPr id="20" name="グラフィックス 19" descr="オフィス ワーカー (男性) 枠線">
            <a:extLst>
              <a:ext uri="{FF2B5EF4-FFF2-40B4-BE49-F238E27FC236}">
                <a16:creationId xmlns:a16="http://schemas.microsoft.com/office/drawing/2014/main" id="{D090DDD8-519D-16D0-80B0-04F168AF5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633" y="5022260"/>
            <a:ext cx="1107485" cy="1107485"/>
          </a:xfrm>
          <a:prstGeom prst="rect">
            <a:avLst/>
          </a:prstGeom>
        </p:spPr>
      </p:pic>
      <p:pic>
        <p:nvPicPr>
          <p:cNvPr id="21" name="グラフィックス 20" descr="オフィス ワーカー (男性) 枠線">
            <a:extLst>
              <a:ext uri="{FF2B5EF4-FFF2-40B4-BE49-F238E27FC236}">
                <a16:creationId xmlns:a16="http://schemas.microsoft.com/office/drawing/2014/main" id="{A2AF1ED0-61DD-7C8D-DD00-C69B40F8A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265" y="5022260"/>
            <a:ext cx="1107485" cy="1107485"/>
          </a:xfrm>
          <a:prstGeom prst="rect">
            <a:avLst/>
          </a:prstGeom>
        </p:spPr>
      </p:pic>
      <p:pic>
        <p:nvPicPr>
          <p:cNvPr id="22" name="グラフィックス 21" descr="オフィス ワーカー (男性) 枠線">
            <a:extLst>
              <a:ext uri="{FF2B5EF4-FFF2-40B4-BE49-F238E27FC236}">
                <a16:creationId xmlns:a16="http://schemas.microsoft.com/office/drawing/2014/main" id="{6217CBE6-F526-2F61-766B-D325123D4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7028" y="5011117"/>
            <a:ext cx="1107485" cy="1107485"/>
          </a:xfrm>
          <a:prstGeom prst="rect">
            <a:avLst/>
          </a:prstGeom>
        </p:spPr>
      </p:pic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BD3DBC9-1A23-7DDD-58F5-C195F0EC84AC}"/>
              </a:ext>
            </a:extLst>
          </p:cNvPr>
          <p:cNvCxnSpPr>
            <a:cxnSpLocks/>
          </p:cNvCxnSpPr>
          <p:nvPr/>
        </p:nvCxnSpPr>
        <p:spPr>
          <a:xfrm>
            <a:off x="2294021" y="4507735"/>
            <a:ext cx="7636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グラフィックス 28" descr="オフィス ワーカー (男性) 枠線">
            <a:extLst>
              <a:ext uri="{FF2B5EF4-FFF2-40B4-BE49-F238E27FC236}">
                <a16:creationId xmlns:a16="http://schemas.microsoft.com/office/drawing/2014/main" id="{65888762-8BC1-AFC3-8ACF-1937801E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2699" y="4788338"/>
            <a:ext cx="1406156" cy="1406156"/>
          </a:xfrm>
          <a:prstGeom prst="rect">
            <a:avLst/>
          </a:prstGeom>
        </p:spPr>
      </p:pic>
      <p:pic>
        <p:nvPicPr>
          <p:cNvPr id="30" name="グラフィックス 29" descr="オフィス ワーカー (女性) 枠線">
            <a:extLst>
              <a:ext uri="{FF2B5EF4-FFF2-40B4-BE49-F238E27FC236}">
                <a16:creationId xmlns:a16="http://schemas.microsoft.com/office/drawing/2014/main" id="{D095D6F7-EC9A-C3CF-F740-8D188E607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8149" y="4788339"/>
            <a:ext cx="1406155" cy="1406155"/>
          </a:xfrm>
          <a:prstGeom prst="rect">
            <a:avLst/>
          </a:prstGeom>
        </p:spPr>
      </p:pic>
      <p:pic>
        <p:nvPicPr>
          <p:cNvPr id="31" name="グラフィックス 30" descr="筋骨たくましい腕 枠線">
            <a:extLst>
              <a:ext uri="{FF2B5EF4-FFF2-40B4-BE49-F238E27FC236}">
                <a16:creationId xmlns:a16="http://schemas.microsoft.com/office/drawing/2014/main" id="{C4380118-3E00-97A9-BFB1-2457F0B092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210" y="4922905"/>
            <a:ext cx="914400" cy="9144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BB1039-F4D0-7121-0313-B0DB99092419}"/>
              </a:ext>
            </a:extLst>
          </p:cNvPr>
          <p:cNvSpPr txBox="1"/>
          <p:nvPr/>
        </p:nvSpPr>
        <p:spPr>
          <a:xfrm>
            <a:off x="8544256" y="4684866"/>
            <a:ext cx="1313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/>
              <a:t>×</a:t>
            </a:r>
            <a:endParaRPr kumimoji="1" lang="ja-JP" altLang="en-US" sz="8800"/>
          </a:p>
        </p:txBody>
      </p:sp>
    </p:spTree>
    <p:extLst>
      <p:ext uri="{BB962C8B-B14F-4D97-AF65-F5344CB8AC3E}">
        <p14:creationId xmlns:p14="http://schemas.microsoft.com/office/powerpoint/2010/main" val="41970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フラットな組織では力を顕示しにくい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ハラスメントの要因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159BD-03AC-BD65-DD4C-2D00D03F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1" b="97067" l="9961" r="95801">
                        <a14:foregroundMark x1="28613" y1="65396" x2="29102" y2="82991"/>
                        <a14:foregroundMark x1="29102" y1="82991" x2="29785" y2="73021"/>
                        <a14:foregroundMark x1="29785" y1="73021" x2="30078" y2="71848"/>
                        <a14:foregroundMark x1="32617" y1="46628" x2="37500" y2="58504"/>
                        <a14:foregroundMark x1="24512" y1="48240" x2="21875" y2="57331"/>
                        <a14:foregroundMark x1="21875" y1="57331" x2="20801" y2="58798"/>
                        <a14:foregroundMark x1="70703" y1="33871" x2="70703" y2="33871"/>
                        <a14:foregroundMark x1="70996" y1="33284" x2="71387" y2="40762"/>
                        <a14:foregroundMark x1="91699" y1="61584" x2="91699" y2="61584"/>
                        <a14:foregroundMark x1="93359" y1="58944" x2="92285" y2="69355"/>
                        <a14:foregroundMark x1="92285" y1="69355" x2="88867" y2="78739"/>
                        <a14:foregroundMark x1="88867" y1="78739" x2="76465" y2="90469"/>
                        <a14:foregroundMark x1="76465" y1="90469" x2="69629" y2="91496"/>
                        <a14:foregroundMark x1="81934" y1="97214" x2="70801" y2="97214"/>
                        <a14:foregroundMark x1="95410" y1="52053" x2="95801" y2="66716"/>
                        <a14:backgroundMark x1="24023" y1="58944" x2="24023" y2="58944"/>
                        <a14:backgroundMark x1="87891" y1="58211" x2="88281" y2="60997"/>
                        <a14:backgroundMark x1="88281" y1="57771" x2="88379" y2="59824"/>
                        <a14:backgroundMark x1="88281" y1="57478" x2="88965" y2="60264"/>
                        <a14:backgroundMark x1="88770" y1="58504" x2="88770" y2="61290"/>
                        <a14:backgroundMark x1="89648" y1="66422" x2="89648" y2="66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96" y="1365241"/>
            <a:ext cx="7437807" cy="49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1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フラットな組織ほど、ハラスメントは増加する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仮説</a:t>
            </a:r>
          </a:p>
        </p:txBody>
      </p:sp>
      <p:pic>
        <p:nvPicPr>
          <p:cNvPr id="6" name="グラフィックス 5" descr="怒りマーク 単色塗りつぶし">
            <a:extLst>
              <a:ext uri="{FF2B5EF4-FFF2-40B4-BE49-F238E27FC236}">
                <a16:creationId xmlns:a16="http://schemas.microsoft.com/office/drawing/2014/main" id="{0A91417A-8910-DE3D-1000-6FEB22CC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327" y="2681613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握りこぶし 枠線">
            <a:extLst>
              <a:ext uri="{FF2B5EF4-FFF2-40B4-BE49-F238E27FC236}">
                <a16:creationId xmlns:a16="http://schemas.microsoft.com/office/drawing/2014/main" id="{E2889B0E-4F51-2018-C811-B966E0A93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3265" y="3453901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マネジメント 単色塗りつぶし">
            <a:extLst>
              <a:ext uri="{FF2B5EF4-FFF2-40B4-BE49-F238E27FC236}">
                <a16:creationId xmlns:a16="http://schemas.microsoft.com/office/drawing/2014/main" id="{4ADE7430-5E75-58DD-73CE-0DD4273D7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6421" y="2488514"/>
            <a:ext cx="3163779" cy="3163779"/>
          </a:xfrm>
          <a:prstGeom prst="rect">
            <a:avLst/>
          </a:prstGeom>
        </p:spPr>
      </p:pic>
      <p:pic>
        <p:nvPicPr>
          <p:cNvPr id="14" name="グラフィックス 13" descr="オフィス ワーカー (女性) 枠線">
            <a:extLst>
              <a:ext uri="{FF2B5EF4-FFF2-40B4-BE49-F238E27FC236}">
                <a16:creationId xmlns:a16="http://schemas.microsoft.com/office/drawing/2014/main" id="{16D1CEAB-EC68-00FE-1237-998437ED0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2945" y="4748207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オフィス ワーカー (男性) 枠線">
            <a:extLst>
              <a:ext uri="{FF2B5EF4-FFF2-40B4-BE49-F238E27FC236}">
                <a16:creationId xmlns:a16="http://schemas.microsoft.com/office/drawing/2014/main" id="{414638D9-85FB-B455-B56E-EECDBEA582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545" y="4748169"/>
            <a:ext cx="914400" cy="914400"/>
          </a:xfrm>
          <a:prstGeom prst="rect">
            <a:avLst/>
          </a:prstGeom>
        </p:spPr>
      </p:pic>
      <p:pic>
        <p:nvPicPr>
          <p:cNvPr id="18" name="グラフィックス 17" descr="オフィス ワーカー (男性) 枠線">
            <a:extLst>
              <a:ext uri="{FF2B5EF4-FFF2-40B4-BE49-F238E27FC236}">
                <a16:creationId xmlns:a16="http://schemas.microsoft.com/office/drawing/2014/main" id="{B2583DF6-4D48-A498-C5DB-1571EE2E3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2308" y="3012835"/>
            <a:ext cx="1509452" cy="1509452"/>
          </a:xfrm>
          <a:prstGeom prst="rect">
            <a:avLst/>
          </a:prstGeom>
        </p:spPr>
      </p:pic>
      <p:pic>
        <p:nvPicPr>
          <p:cNvPr id="20" name="グラフィックス 19" descr="オフィス ワーカー (女性) 枠線">
            <a:extLst>
              <a:ext uri="{FF2B5EF4-FFF2-40B4-BE49-F238E27FC236}">
                <a16:creationId xmlns:a16="http://schemas.microsoft.com/office/drawing/2014/main" id="{E319A76D-85AE-DFB5-E71E-89843C4B1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3383" y="3012835"/>
            <a:ext cx="1509452" cy="1509452"/>
          </a:xfrm>
          <a:prstGeom prst="rect">
            <a:avLst/>
          </a:prstGeom>
        </p:spPr>
      </p:pic>
      <p:pic>
        <p:nvPicPr>
          <p:cNvPr id="22" name="グラフィックス 21" descr="怒りマーク 単色塗りつぶし">
            <a:extLst>
              <a:ext uri="{FF2B5EF4-FFF2-40B4-BE49-F238E27FC236}">
                <a16:creationId xmlns:a16="http://schemas.microsoft.com/office/drawing/2014/main" id="{0D8E44FE-CB09-66A8-79D0-ACA9B36B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7783" y="2672696"/>
            <a:ext cx="914400" cy="914400"/>
          </a:xfrm>
          <a:prstGeom prst="rect">
            <a:avLst/>
          </a:prstGeom>
        </p:spPr>
      </p:pic>
      <p:pic>
        <p:nvPicPr>
          <p:cNvPr id="23" name="グラフィックス 22" descr="右矢印 枠線">
            <a:extLst>
              <a:ext uri="{FF2B5EF4-FFF2-40B4-BE49-F238E27FC236}">
                <a16:creationId xmlns:a16="http://schemas.microsoft.com/office/drawing/2014/main" id="{BA788B5A-2D50-1D47-1F02-7B1C63D27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23659" y="3205976"/>
            <a:ext cx="1936634" cy="1936634"/>
          </a:xfrm>
          <a:prstGeom prst="rect">
            <a:avLst/>
          </a:prstGeom>
        </p:spPr>
      </p:pic>
      <p:pic>
        <p:nvPicPr>
          <p:cNvPr id="27" name="グラフィックス 26" descr="水 単色塗りつぶし">
            <a:extLst>
              <a:ext uri="{FF2B5EF4-FFF2-40B4-BE49-F238E27FC236}">
                <a16:creationId xmlns:a16="http://schemas.microsoft.com/office/drawing/2014/main" id="{5E23DC83-1F3A-A49B-592B-BDF9D4C122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8675" y="4983201"/>
            <a:ext cx="318819" cy="318819"/>
          </a:xfrm>
          <a:prstGeom prst="rect">
            <a:avLst/>
          </a:prstGeom>
        </p:spPr>
      </p:pic>
      <p:pic>
        <p:nvPicPr>
          <p:cNvPr id="29" name="グラフィックス 28" descr="水 単色塗りつぶし">
            <a:extLst>
              <a:ext uri="{FF2B5EF4-FFF2-40B4-BE49-F238E27FC236}">
                <a16:creationId xmlns:a16="http://schemas.microsoft.com/office/drawing/2014/main" id="{0C225DCE-C21E-0C89-24BD-AD2867FB9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6522" y="4983201"/>
            <a:ext cx="318819" cy="318819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1C981F5-54F9-8210-7775-BBF114A910C4}"/>
              </a:ext>
            </a:extLst>
          </p:cNvPr>
          <p:cNvSpPr txBox="1"/>
          <p:nvPr/>
        </p:nvSpPr>
        <p:spPr>
          <a:xfrm>
            <a:off x="2218295" y="227258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フラットな組織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DC2007E-E0E9-6204-8FA6-CF5FDD711CC2}"/>
              </a:ext>
            </a:extLst>
          </p:cNvPr>
          <p:cNvSpPr txBox="1"/>
          <p:nvPr/>
        </p:nvSpPr>
        <p:spPr>
          <a:xfrm>
            <a:off x="7993676" y="227258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ハラスメント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FF760B1-5B39-1FDC-77D5-F0B451843FB2}"/>
              </a:ext>
            </a:extLst>
          </p:cNvPr>
          <p:cNvSpPr txBox="1"/>
          <p:nvPr/>
        </p:nvSpPr>
        <p:spPr>
          <a:xfrm>
            <a:off x="5653394" y="320792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>
                <a:solidFill>
                  <a:srgbClr val="FF0000"/>
                </a:solidFill>
              </a:rPr>
              <a:t>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3830DB9-572C-536F-5CDE-EEB3C00055CC}"/>
              </a:ext>
            </a:extLst>
          </p:cNvPr>
          <p:cNvSpPr txBox="1"/>
          <p:nvPr/>
        </p:nvSpPr>
        <p:spPr>
          <a:xfrm>
            <a:off x="1885611" y="2472641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0" dirty="0"/>
              <a:t>×</a:t>
            </a:r>
            <a:endParaRPr kumimoji="1" lang="ja-JP" altLang="en-US" sz="20000"/>
          </a:p>
        </p:txBody>
      </p:sp>
    </p:spTree>
    <p:extLst>
      <p:ext uri="{BB962C8B-B14F-4D97-AF65-F5344CB8AC3E}">
        <p14:creationId xmlns:p14="http://schemas.microsoft.com/office/powerpoint/2010/main" val="619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29D9B-5D85-55F5-D6D9-ED3F4F0E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86" y="1198525"/>
            <a:ext cx="9179428" cy="631725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データの妥当性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0171B7-2A7F-449E-0BF2-7EC0B28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F3C7B-811F-2942-A5FF-273832556D1B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52D0CB-445B-0ADF-9974-DD1C1572EB1F}"/>
              </a:ext>
            </a:extLst>
          </p:cNvPr>
          <p:cNvSpPr txBox="1">
            <a:spLocks/>
          </p:cNvSpPr>
          <p:nvPr/>
        </p:nvSpPr>
        <p:spPr>
          <a:xfrm>
            <a:off x="669622" y="492692"/>
            <a:ext cx="7729728" cy="87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/>
              <a:t>データ・ソース</a:t>
            </a:r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A2B2A124-AA59-89C4-400B-F6EAE74AB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30555"/>
              </p:ext>
            </p:extLst>
          </p:nvPr>
        </p:nvGraphicFramePr>
        <p:xfrm>
          <a:off x="2032000" y="2536083"/>
          <a:ext cx="8128000" cy="2966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8218">
                  <a:extLst>
                    <a:ext uri="{9D8B030D-6E8A-4147-A177-3AD203B41FA5}">
                      <a16:colId xmlns:a16="http://schemas.microsoft.com/office/drawing/2014/main" val="822146211"/>
                    </a:ext>
                  </a:extLst>
                </a:gridCol>
                <a:gridCol w="5989782">
                  <a:extLst>
                    <a:ext uri="{9D8B030D-6E8A-4147-A177-3AD203B41FA5}">
                      <a16:colId xmlns:a16="http://schemas.microsoft.com/office/drawing/2014/main" val="169266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出所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National Organizations Survey (NOS)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08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調査期間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2002</a:t>
                      </a:r>
                      <a:r>
                        <a:rPr kumimoji="1" lang="ja-JP" altLang="en-US"/>
                        <a:t>年</a:t>
                      </a: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/>
                        <a:t>月</a:t>
                      </a:r>
                      <a:r>
                        <a:rPr kumimoji="1" lang="en-US" altLang="ja-JP" dirty="0"/>
                        <a:t>24</a:t>
                      </a:r>
                      <a:r>
                        <a:rPr kumimoji="1" lang="ja-JP" altLang="en-US"/>
                        <a:t>日</a:t>
                      </a:r>
                      <a:r>
                        <a:rPr kumimoji="1" lang="en-US" altLang="ja-JP" dirty="0"/>
                        <a:t>〜2003</a:t>
                      </a:r>
                      <a:r>
                        <a:rPr kumimoji="1" lang="ja-JP" altLang="en-US"/>
                        <a:t>年</a:t>
                      </a:r>
                      <a:r>
                        <a:rPr kumimoji="1" lang="en-US" altLang="ja-JP" dirty="0"/>
                        <a:t>5</a:t>
                      </a:r>
                      <a:r>
                        <a:rPr kumimoji="1" lang="ja-JP" altLang="en-US"/>
                        <a:t>月</a:t>
                      </a:r>
                      <a:r>
                        <a:rPr kumimoji="1" lang="en-US" altLang="ja-JP" dirty="0"/>
                        <a:t>16</a:t>
                      </a:r>
                      <a:r>
                        <a:rPr kumimoji="1" lang="ja-JP" altLang="en-US"/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6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対象企業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アメリカの企業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9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調査方法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電話でのインタビュー</a:t>
                      </a:r>
                      <a:r>
                        <a:rPr kumimoji="1" lang="en-US" altLang="ja-JP" dirty="0"/>
                        <a:t>, </a:t>
                      </a:r>
                      <a:r>
                        <a:rPr kumimoji="1" lang="ja-JP" altLang="en-US"/>
                        <a:t>メールでのアンケート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91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対象企業の選び方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アメリカ全土の企業のうち、回答があった企業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8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サンプル数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516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27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研究目的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企業組織の構造が企業の業績や生産性に与える影響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46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調査方法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電話でのインタビュー</a:t>
                      </a:r>
                      <a:r>
                        <a:rPr kumimoji="1" lang="en-US" altLang="ja-JP" dirty="0"/>
                        <a:t>, </a:t>
                      </a:r>
                      <a:r>
                        <a:rPr kumimoji="1" lang="ja-JP" altLang="en-US"/>
                        <a:t>メールでのアンケート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625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31129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{E4C06C8E-D64E-EF46-97C8-580AB7ADBD14}tf10001120</Template>
  <TotalTime>2617</TotalTime>
  <Words>838</Words>
  <Application>Microsoft Macintosh PowerPoint</Application>
  <PresentationFormat>Widescreen</PresentationFormat>
  <Paragraphs>210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游ゴシック</vt:lpstr>
      <vt:lpstr>Arial</vt:lpstr>
      <vt:lpstr>Gill Sans MT</vt:lpstr>
      <vt:lpstr>Wingdings</vt:lpstr>
      <vt:lpstr>パーセル</vt:lpstr>
      <vt:lpstr>組織構造がハラスメントに与える影響</vt:lpstr>
      <vt:lpstr>PowerPoint Presentation</vt:lpstr>
      <vt:lpstr>ハラスメントは年々増加している</vt:lpstr>
      <vt:lpstr>賠償額は高い</vt:lpstr>
      <vt:lpstr>フラットな組織づくりが進んでいる</vt:lpstr>
      <vt:lpstr>フラットな組織では力を顕示しにくい</vt:lpstr>
      <vt:lpstr>フラットな組織では力を顕示しにくい</vt:lpstr>
      <vt:lpstr>フラットな組織ほど、ハラスメントは増加する</vt:lpstr>
      <vt:lpstr>データの妥当性</vt:lpstr>
      <vt:lpstr>ハラスメントの件数や有無</vt:lpstr>
      <vt:lpstr>組織の階層構造</vt:lpstr>
      <vt:lpstr>ハラスメントの件数や有無に影響を与える変数</vt:lpstr>
      <vt:lpstr>最小二乗法を使用して、回帰分析をした</vt:lpstr>
      <vt:lpstr>2変数間の関係</vt:lpstr>
      <vt:lpstr>企業の規模をコントロールした</vt:lpstr>
      <vt:lpstr>仮説は支持されなかった</vt:lpstr>
      <vt:lpstr>先行研究と整合的な結果が得られた</vt:lpstr>
      <vt:lpstr>ご清聴ありがとうございました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6t1400903</dc:creator>
  <cp:lastModifiedBy>6t1400903</cp:lastModifiedBy>
  <cp:revision>19</cp:revision>
  <dcterms:created xsi:type="dcterms:W3CDTF">2022-06-10T08:03:12Z</dcterms:created>
  <dcterms:modified xsi:type="dcterms:W3CDTF">2023-05-02T16:28:48Z</dcterms:modified>
</cp:coreProperties>
</file>